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大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作者和日期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701675">
              <a:lnSpc>
                <a:spcPct val="100000"/>
              </a:lnSpc>
              <a:spcBef>
                <a:spcPts val="0"/>
              </a:spcBef>
              <a:buSzTx/>
              <a:buNone/>
              <a:defRPr b="1" sz="3060"/>
            </a:lvl1pPr>
          </a:lstStyle>
          <a:p>
            <a:pPr/>
            <a:r>
              <a:t>作者和日期</a:t>
            </a:r>
          </a:p>
        </p:txBody>
      </p:sp>
      <p:sp>
        <p:nvSpPr>
          <p:cNvPr id="12" name="簡報標題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簡報標題</a:t>
            </a:r>
          </a:p>
        </p:txBody>
      </p:sp>
      <p:sp>
        <p:nvSpPr>
          <p:cNvPr id="13" name="內文層級一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簡報子標題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幻燈片編號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聲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內文層級一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聲明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重要事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詳細資訊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26440">
              <a:lnSpc>
                <a:spcPct val="100000"/>
              </a:lnSpc>
              <a:spcBef>
                <a:spcPts val="0"/>
              </a:spcBef>
              <a:buSzTx/>
              <a:buNone/>
              <a:defRPr b="1" sz="4840"/>
            </a:lvl1pPr>
          </a:lstStyle>
          <a:p>
            <a:pPr/>
            <a:r>
              <a:t>詳細資訊</a:t>
            </a:r>
          </a:p>
        </p:txBody>
      </p:sp>
      <p:sp>
        <p:nvSpPr>
          <p:cNvPr id="107" name="內文層級一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出處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01675">
              <a:lnSpc>
                <a:spcPct val="100000"/>
              </a:lnSpc>
              <a:spcBef>
                <a:spcPts val="0"/>
              </a:spcBef>
              <a:buSzTx/>
              <a:buNone/>
              <a:defRPr b="1" sz="3060"/>
            </a:lvl1pPr>
          </a:lstStyle>
          <a:p>
            <a:pPr/>
            <a:r>
              <a:t>出處</a:t>
            </a:r>
          </a:p>
        </p:txBody>
      </p:sp>
      <p:sp>
        <p:nvSpPr>
          <p:cNvPr id="116" name="內文層級一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「著名的引言」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eg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824910546_2681x1332.jpeg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575395635_960x639.jpeg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影像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影像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簡報標題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簡報標題</a:t>
            </a:r>
          </a:p>
        </p:txBody>
      </p:sp>
      <p:sp>
        <p:nvSpPr>
          <p:cNvPr id="23" name="作者和日期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01675">
              <a:lnSpc>
                <a:spcPct val="100000"/>
              </a:lnSpc>
              <a:spcBef>
                <a:spcPts val="0"/>
              </a:spcBef>
              <a:buSzTx/>
              <a:buNone/>
              <a:defRPr b="1" sz="3060"/>
            </a:lvl1pPr>
          </a:lstStyle>
          <a:p>
            <a:pPr/>
            <a:r>
              <a:t>作者和日期</a:t>
            </a:r>
          </a:p>
        </p:txBody>
      </p:sp>
      <p:sp>
        <p:nvSpPr>
          <p:cNvPr id="24" name="內文層級一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簡報子標題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與替用照片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幻燈片標題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幻燈片標題</a:t>
            </a:r>
          </a:p>
        </p:txBody>
      </p:sp>
      <p:sp>
        <p:nvSpPr>
          <p:cNvPr id="33" name="內文層級一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幻燈片子標題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92709243_1322x1323.jpeg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幻燈片編號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幻燈片標題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幻燈片標題</a:t>
            </a:r>
          </a:p>
        </p:txBody>
      </p:sp>
      <p:sp>
        <p:nvSpPr>
          <p:cNvPr id="43" name="幻燈片子標題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b="1" sz="4840"/>
            </a:lvl1pPr>
          </a:lstStyle>
          <a:p>
            <a:pPr/>
            <a:r>
              <a:t>幻燈片子標題</a:t>
            </a:r>
          </a:p>
        </p:txBody>
      </p:sp>
      <p:sp>
        <p:nvSpPr>
          <p:cNvPr id="44" name="內文層級一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幻燈片項目符號文字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內文層級一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幻燈片項目符號文字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幻燈片標題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幻燈片標題</a:t>
            </a:r>
          </a:p>
        </p:txBody>
      </p:sp>
      <p:sp>
        <p:nvSpPr>
          <p:cNvPr id="61" name="幻燈片子標題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b="1" sz="4840"/>
            </a:lvl1pPr>
          </a:lstStyle>
          <a:p>
            <a:pPr/>
            <a:r>
              <a:t>幻燈片子標題</a:t>
            </a:r>
          </a:p>
        </p:txBody>
      </p:sp>
      <p:sp>
        <p:nvSpPr>
          <p:cNvPr id="62" name="內文層級一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幻燈片項目符號文字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824910546_2681x1332.jpeg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章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章節標題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章節標題</a:t>
            </a:r>
          </a:p>
        </p:txBody>
      </p:sp>
      <p:sp>
        <p:nvSpPr>
          <p:cNvPr id="72" name="幻燈片編號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只有大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幻燈片標題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幻燈片標題</a:t>
            </a:r>
          </a:p>
        </p:txBody>
      </p:sp>
      <p:sp>
        <p:nvSpPr>
          <p:cNvPr id="80" name="幻燈片子標題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b="1" sz="4840"/>
            </a:lvl1pPr>
          </a:lstStyle>
          <a:p>
            <a:pPr/>
            <a:r>
              <a:t>幻燈片子標題</a:t>
            </a:r>
          </a:p>
        </p:txBody>
      </p:sp>
      <p:sp>
        <p:nvSpPr>
          <p:cNvPr id="8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議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議程標題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議程標題</a:t>
            </a:r>
          </a:p>
        </p:txBody>
      </p:sp>
      <p:sp>
        <p:nvSpPr>
          <p:cNvPr id="89" name="議程副標題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b="1" sz="4840"/>
            </a:lvl1pPr>
          </a:lstStyle>
          <a:p>
            <a:pPr/>
            <a:r>
              <a:t>議程副標題</a:t>
            </a:r>
          </a:p>
        </p:txBody>
      </p:sp>
      <p:sp>
        <p:nvSpPr>
          <p:cNvPr id="90" name="內文層級一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議程主題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燈片標題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幻燈片標題</a:t>
            </a:r>
          </a:p>
        </p:txBody>
      </p:sp>
      <p:sp>
        <p:nvSpPr>
          <p:cNvPr id="3" name="內文層級一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幻燈片項目符號文字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幻燈片編號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6.png"/><Relationship Id="rId4" Type="http://schemas.openxmlformats.org/officeDocument/2006/relationships/hyperlink" Target="https://arxiv.org/ct?url=https%3A%2F%2Fdx.doi.org%2F10.1103%2FPhysRevD.58.093009&amp;v=4f502606" TargetMode="Externa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7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4" Type="http://schemas.openxmlformats.org/officeDocument/2006/relationships/image" Target="../media/image32.png"/><Relationship Id="rId15" Type="http://schemas.openxmlformats.org/officeDocument/2006/relationships/image" Target="../media/image33.png"/><Relationship Id="rId16" Type="http://schemas.openxmlformats.org/officeDocument/2006/relationships/image" Target="../media/image34.png"/><Relationship Id="rId17" Type="http://schemas.openxmlformats.org/officeDocument/2006/relationships/image" Target="../media/image35.png"/><Relationship Id="rId18" Type="http://schemas.openxmlformats.org/officeDocument/2006/relationships/image" Target="../media/image36.png"/><Relationship Id="rId19" Type="http://schemas.openxmlformats.org/officeDocument/2006/relationships/image" Target="../media/image37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image" Target="../media/image4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5.jpeg"/><Relationship Id="rId4" Type="http://schemas.openxmlformats.org/officeDocument/2006/relationships/image" Target="../media/image8.png"/><Relationship Id="rId5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o detect high energy neutrinos from the cosmo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To detect high energy neutrinos from the cosmos</a:t>
            </a:r>
          </a:p>
        </p:txBody>
      </p:sp>
      <p:sp>
        <p:nvSpPr>
          <p:cNvPr id="152" name="T.C. Liu…"/>
          <p:cNvSpPr txBox="1"/>
          <p:nvPr>
            <p:ph type="subTitle" sz="quarter" idx="1"/>
          </p:nvPr>
        </p:nvSpPr>
        <p:spPr>
          <a:xfrm>
            <a:off x="1206500" y="8053280"/>
            <a:ext cx="21971000" cy="1905001"/>
          </a:xfrm>
          <a:prstGeom prst="rect">
            <a:avLst/>
          </a:prstGeom>
        </p:spPr>
        <p:txBody>
          <a:bodyPr/>
          <a:lstStyle/>
          <a:p>
            <a:pPr defTabSz="610870">
              <a:defRPr sz="4070">
                <a:latin typeface="Baskerville"/>
                <a:ea typeface="Baskerville"/>
                <a:cs typeface="Baskerville"/>
                <a:sym typeface="Baskerville"/>
              </a:defRPr>
            </a:pPr>
            <a:r>
              <a:t>T.C. Liu</a:t>
            </a:r>
          </a:p>
          <a:p>
            <a:pPr defTabSz="610870">
              <a:defRPr sz="4070">
                <a:latin typeface="Baskerville"/>
                <a:ea typeface="Baskerville"/>
                <a:cs typeface="Baskerville"/>
                <a:sym typeface="Baskerville"/>
              </a:defRPr>
            </a:pPr>
            <a:r>
              <a:t>ElectroPhysics Department</a:t>
            </a:r>
          </a:p>
          <a:p>
            <a:pPr defTabSz="610870">
              <a:defRPr sz="4070">
                <a:latin typeface="Baskerville"/>
                <a:ea typeface="Baskerville"/>
                <a:cs typeface="Baskerville"/>
                <a:sym typeface="Baskerville"/>
              </a:defRPr>
            </a:pPr>
            <a:r>
              <a:t>National Chiao-Tung University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II. Where are neutrinos coming from?"/>
          <p:cNvSpPr txBox="1"/>
          <p:nvPr/>
        </p:nvSpPr>
        <p:spPr>
          <a:xfrm>
            <a:off x="-19848" y="34810"/>
            <a:ext cx="9877604" cy="135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2389572">
              <a:lnSpc>
                <a:spcPct val="80000"/>
              </a:lnSpc>
              <a:defRPr b="1" spc="-97" sz="4900">
                <a:solidFill>
                  <a:srgbClr val="6C6C6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II. Where are neutrinos coming from?</a:t>
            </a:r>
          </a:p>
        </p:txBody>
      </p:sp>
      <p:pic>
        <p:nvPicPr>
          <p:cNvPr id="425" name="neutrinos-energy.png" descr="neutrinos-energ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962" y="1468437"/>
            <a:ext cx="14808201" cy="11684001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From IceCube collaborations"/>
          <p:cNvSpPr txBox="1"/>
          <p:nvPr/>
        </p:nvSpPr>
        <p:spPr>
          <a:xfrm>
            <a:off x="10596143" y="1696793"/>
            <a:ext cx="4048964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6C6C6C"/>
                </a:solidFill>
              </a:defRPr>
            </a:lvl1pPr>
          </a:lstStyle>
          <a:p>
            <a:pPr/>
            <a:r>
              <a:t>From IceCube collaborations</a:t>
            </a:r>
          </a:p>
        </p:txBody>
      </p:sp>
      <p:sp>
        <p:nvSpPr>
          <p:cNvPr id="427" name="Cosmological Neutrino Background:…"/>
          <p:cNvSpPr txBox="1"/>
          <p:nvPr/>
        </p:nvSpPr>
        <p:spPr>
          <a:xfrm>
            <a:off x="15725279" y="1291517"/>
            <a:ext cx="7935317" cy="1802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/>
            </a:pPr>
            <a:r>
              <a:t>Cosmological Neutrino Background:</a:t>
            </a:r>
          </a:p>
          <a:p>
            <a:pPr lvl="1" marL="1092200" indent="-482600" algn="l">
              <a:buSzPct val="123000"/>
              <a:buChar char="•"/>
              <a:defRPr sz="3800"/>
            </a:pPr>
            <a:r>
              <a:t>1.9 K</a:t>
            </a:r>
          </a:p>
          <a:p>
            <a:pPr lvl="1" marL="1092200" indent="-482600" algn="l">
              <a:buSzPct val="123000"/>
              <a:buChar char="•"/>
              <a:defRPr sz="3800"/>
            </a:pPr>
            <a:r>
              <a:t>2 seconds after big bang </a:t>
            </a:r>
          </a:p>
        </p:txBody>
      </p:sp>
      <p:sp>
        <p:nvSpPr>
          <p:cNvPr id="428" name="Solar Neutrinos:…"/>
          <p:cNvSpPr txBox="1"/>
          <p:nvPr/>
        </p:nvSpPr>
        <p:spPr>
          <a:xfrm>
            <a:off x="15669704" y="3100577"/>
            <a:ext cx="7306208" cy="1923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800"/>
            </a:pPr>
            <a:r>
              <a:t>Solar Neutrinos: </a:t>
            </a:r>
          </a:p>
          <a:p>
            <a:pPr lvl="1" marL="1092200" indent="-482600" algn="l">
              <a:buSzPct val="123000"/>
              <a:buChar char="•"/>
              <a:defRPr sz="3800"/>
            </a:pPr>
            <a:r>
              <a:t>400 keV ~20 MeV</a:t>
            </a:r>
          </a:p>
          <a:p>
            <a:pPr lvl="1" marL="1092200" indent="-482600" algn="l">
              <a:buSzPct val="123000"/>
              <a:buChar char="•"/>
              <a:defRPr sz="3800"/>
            </a:pPr>
            <a:r>
              <a:t>~</a:t>
            </a:r>
            <a14:m>
              <m:oMath>
                <m:r>
                  <a:rPr xmlns:a="http://schemas.openxmlformats.org/drawingml/2006/main" sz="46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7</m:t>
                </m:r>
                <m:r>
                  <a:rPr xmlns:a="http://schemas.openxmlformats.org/drawingml/2006/main" sz="46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*</m:t>
                </m:r>
                <m:sSup>
                  <m:e>
                    <m:r>
                      <a:rPr xmlns:a="http://schemas.openxmlformats.org/drawingml/2006/main" sz="4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4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7</m:t>
                    </m:r>
                  </m:sup>
                </m:sSup>
              </m:oMath>
            </a14:m>
            <a:r>
              <a:t> /</a:t>
            </a:r>
            <a14:m>
              <m:oMath>
                <m:r>
                  <a:rPr xmlns:a="http://schemas.openxmlformats.org/drawingml/2006/main" sz="46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m</m:t>
                </m:r>
                <m:sSup>
                  <m:e>
                    <m:r>
                      <a:rPr xmlns:a="http://schemas.openxmlformats.org/drawingml/2006/main" sz="4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p>
                    <m:r>
                      <a:rPr xmlns:a="http://schemas.openxmlformats.org/drawingml/2006/main" sz="4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/sec on Earth</a:t>
            </a:r>
          </a:p>
        </p:txBody>
      </p:sp>
      <p:sp>
        <p:nvSpPr>
          <p:cNvPr id="429" name="Supernova Neutrinos:…"/>
          <p:cNvSpPr txBox="1"/>
          <p:nvPr/>
        </p:nvSpPr>
        <p:spPr>
          <a:xfrm>
            <a:off x="15630016" y="5097902"/>
            <a:ext cx="4940784" cy="1231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800"/>
            </a:lvl1pPr>
            <a:lvl2pPr marL="1092200" indent="-482600" algn="l">
              <a:buSzPct val="123000"/>
              <a:buChar char="•"/>
              <a:defRPr sz="3800"/>
            </a:lvl2pPr>
          </a:lstStyle>
          <a:p>
            <a:pPr/>
            <a:r>
              <a:t>Supernova Neutrinos: </a:t>
            </a:r>
          </a:p>
          <a:p>
            <a:pPr lvl="1"/>
            <a:r>
              <a:t>~ MeV</a:t>
            </a:r>
          </a:p>
        </p:txBody>
      </p:sp>
      <p:sp>
        <p:nvSpPr>
          <p:cNvPr id="430" name="Reator Neutrons:…"/>
          <p:cNvSpPr txBox="1"/>
          <p:nvPr/>
        </p:nvSpPr>
        <p:spPr>
          <a:xfrm>
            <a:off x="15630016" y="6456768"/>
            <a:ext cx="3922015" cy="1231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800"/>
            </a:lvl1pPr>
            <a:lvl2pPr marL="1092200" indent="-482600" algn="l">
              <a:buSzPct val="123000"/>
              <a:buChar char="•"/>
              <a:defRPr sz="3800"/>
            </a:lvl2pPr>
          </a:lstStyle>
          <a:p>
            <a:pPr/>
            <a:r>
              <a:t>Reator Neutrons: </a:t>
            </a:r>
          </a:p>
          <a:p>
            <a:pPr lvl="1"/>
            <a:r>
              <a:t>~ MeV</a:t>
            </a:r>
          </a:p>
        </p:txBody>
      </p:sp>
      <p:sp>
        <p:nvSpPr>
          <p:cNvPr id="431" name="Atmospheric Neutrons:…"/>
          <p:cNvSpPr txBox="1"/>
          <p:nvPr/>
        </p:nvSpPr>
        <p:spPr>
          <a:xfrm>
            <a:off x="15630016" y="7815635"/>
            <a:ext cx="5218761" cy="1231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800"/>
            </a:lvl1pPr>
            <a:lvl2pPr marL="1092200" indent="-482600" algn="l">
              <a:buSzPct val="123000"/>
              <a:buChar char="•"/>
              <a:defRPr sz="3800"/>
            </a:lvl2pPr>
          </a:lstStyle>
          <a:p>
            <a:pPr/>
            <a:r>
              <a:t>Atmospheric Neutrons: </a:t>
            </a:r>
          </a:p>
          <a:p>
            <a:pPr lvl="1"/>
            <a:r>
              <a:t> MeV ~0.1 PeV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5" grpId="1"/>
      <p:bldP build="whole" bldLvl="1" animBg="1" rev="0" advAuto="0" spid="426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II. Where are neutrinos coming from?"/>
          <p:cNvSpPr txBox="1"/>
          <p:nvPr/>
        </p:nvSpPr>
        <p:spPr>
          <a:xfrm>
            <a:off x="-19848" y="34810"/>
            <a:ext cx="9877604" cy="135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2389572">
              <a:lnSpc>
                <a:spcPct val="80000"/>
              </a:lnSpc>
              <a:defRPr b="1" spc="-97" sz="4900">
                <a:solidFill>
                  <a:srgbClr val="6C6C6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II. Where are neutrinos coming from?</a:t>
            </a:r>
          </a:p>
        </p:txBody>
      </p:sp>
      <p:sp>
        <p:nvSpPr>
          <p:cNvPr id="434" name="Cosmological Neutrino Background:…"/>
          <p:cNvSpPr txBox="1"/>
          <p:nvPr/>
        </p:nvSpPr>
        <p:spPr>
          <a:xfrm>
            <a:off x="15725279" y="1291517"/>
            <a:ext cx="7935317" cy="1802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/>
            </a:pPr>
            <a:r>
              <a:t>Cosmological Neutrino Background:</a:t>
            </a:r>
          </a:p>
          <a:p>
            <a:pPr lvl="1" marL="1092200" indent="-482600" algn="l">
              <a:buSzPct val="123000"/>
              <a:buChar char="•"/>
              <a:defRPr sz="3800"/>
            </a:pPr>
            <a:r>
              <a:t>1.9 K</a:t>
            </a:r>
          </a:p>
          <a:p>
            <a:pPr lvl="1" marL="1092200" indent="-482600" algn="l">
              <a:buSzPct val="123000"/>
              <a:buChar char="•"/>
              <a:defRPr sz="3800"/>
            </a:pPr>
            <a:r>
              <a:t>2 seconds after big bang </a:t>
            </a:r>
          </a:p>
        </p:txBody>
      </p:sp>
      <p:sp>
        <p:nvSpPr>
          <p:cNvPr id="435" name="Solar Neutrinos:…"/>
          <p:cNvSpPr txBox="1"/>
          <p:nvPr/>
        </p:nvSpPr>
        <p:spPr>
          <a:xfrm>
            <a:off x="15669704" y="3100577"/>
            <a:ext cx="7306208" cy="1923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800"/>
            </a:pPr>
            <a:r>
              <a:t>Solar Neutrinos: </a:t>
            </a:r>
          </a:p>
          <a:p>
            <a:pPr lvl="1" marL="1092200" indent="-482600" algn="l">
              <a:buSzPct val="123000"/>
              <a:buChar char="•"/>
              <a:defRPr sz="3800"/>
            </a:pPr>
            <a:r>
              <a:t>400 keV ~20 MeV</a:t>
            </a:r>
          </a:p>
          <a:p>
            <a:pPr lvl="1" marL="1092200" indent="-482600" algn="l">
              <a:buSzPct val="123000"/>
              <a:buChar char="•"/>
              <a:defRPr sz="3800"/>
            </a:pPr>
            <a:r>
              <a:t>~</a:t>
            </a:r>
            <a14:m>
              <m:oMath>
                <m:r>
                  <a:rPr xmlns:a="http://schemas.openxmlformats.org/drawingml/2006/main" sz="46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7</m:t>
                </m:r>
                <m:r>
                  <a:rPr xmlns:a="http://schemas.openxmlformats.org/drawingml/2006/main" sz="46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*</m:t>
                </m:r>
                <m:sSup>
                  <m:e>
                    <m:r>
                      <a:rPr xmlns:a="http://schemas.openxmlformats.org/drawingml/2006/main" sz="4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4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7</m:t>
                    </m:r>
                  </m:sup>
                </m:sSup>
              </m:oMath>
            </a14:m>
            <a:r>
              <a:t> /</a:t>
            </a:r>
            <a14:m>
              <m:oMath>
                <m:r>
                  <a:rPr xmlns:a="http://schemas.openxmlformats.org/drawingml/2006/main" sz="46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m</m:t>
                </m:r>
                <m:sSup>
                  <m:e>
                    <m:r>
                      <a:rPr xmlns:a="http://schemas.openxmlformats.org/drawingml/2006/main" sz="4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p>
                    <m:r>
                      <a:rPr xmlns:a="http://schemas.openxmlformats.org/drawingml/2006/main" sz="4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/sec on Earth</a:t>
            </a:r>
          </a:p>
        </p:txBody>
      </p:sp>
      <p:sp>
        <p:nvSpPr>
          <p:cNvPr id="436" name="Supernova Neutrinos:…"/>
          <p:cNvSpPr txBox="1"/>
          <p:nvPr/>
        </p:nvSpPr>
        <p:spPr>
          <a:xfrm>
            <a:off x="15630016" y="5097902"/>
            <a:ext cx="4940784" cy="1231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800"/>
            </a:lvl1pPr>
            <a:lvl2pPr marL="1092200" indent="-482600" algn="l">
              <a:buSzPct val="123000"/>
              <a:buChar char="•"/>
              <a:defRPr sz="3800"/>
            </a:lvl2pPr>
          </a:lstStyle>
          <a:p>
            <a:pPr/>
            <a:r>
              <a:t>Supernova Neutrinos: </a:t>
            </a:r>
          </a:p>
          <a:p>
            <a:pPr lvl="1"/>
            <a:r>
              <a:t>~ MeV</a:t>
            </a:r>
          </a:p>
        </p:txBody>
      </p:sp>
      <p:sp>
        <p:nvSpPr>
          <p:cNvPr id="437" name="Reator Neutrons:…"/>
          <p:cNvSpPr txBox="1"/>
          <p:nvPr/>
        </p:nvSpPr>
        <p:spPr>
          <a:xfrm>
            <a:off x="15630016" y="6456623"/>
            <a:ext cx="3922015" cy="1231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800"/>
            </a:lvl1pPr>
            <a:lvl2pPr marL="1092200" indent="-482600" algn="l">
              <a:buSzPct val="123000"/>
              <a:buChar char="•"/>
              <a:defRPr sz="3800"/>
            </a:lvl2pPr>
          </a:lstStyle>
          <a:p>
            <a:pPr/>
            <a:r>
              <a:t>Reator Neutrons: </a:t>
            </a:r>
          </a:p>
          <a:p>
            <a:pPr lvl="1"/>
            <a:r>
              <a:t>~ MeV</a:t>
            </a:r>
          </a:p>
        </p:txBody>
      </p:sp>
      <p:sp>
        <p:nvSpPr>
          <p:cNvPr id="438" name="Atmospheric Neutrons:…"/>
          <p:cNvSpPr txBox="1"/>
          <p:nvPr/>
        </p:nvSpPr>
        <p:spPr>
          <a:xfrm>
            <a:off x="15630016" y="7755060"/>
            <a:ext cx="5218761" cy="1352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800"/>
            </a:pPr>
            <a:r>
              <a:t>Atmospheric Neutrons: </a:t>
            </a:r>
          </a:p>
          <a:p>
            <a:pPr lvl="1" marL="1092200" indent="-482600" algn="l">
              <a:buSzPct val="123000"/>
              <a:buChar char="•"/>
              <a:defRPr sz="3800"/>
            </a:pPr>
            <a:r>
              <a:t> MeV ~</a:t>
            </a:r>
            <a14:m>
              <m:oMath>
                <m:sSup>
                  <m:e>
                    <m:r>
                      <a:rPr xmlns:a="http://schemas.openxmlformats.org/drawingml/2006/main" sz="46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46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14</m:t>
                    </m:r>
                  </m:sup>
                </m:sSup>
                <m:r>
                  <a:rPr xmlns:a="http://schemas.openxmlformats.org/drawingml/2006/main" sz="46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e</m:t>
                </m:r>
                <m:r>
                  <a:rPr xmlns:a="http://schemas.openxmlformats.org/drawingml/2006/main" sz="46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V</m:t>
                </m:r>
              </m:oMath>
            </a14:m>
          </a:p>
        </p:txBody>
      </p:sp>
      <p:sp>
        <p:nvSpPr>
          <p:cNvPr id="439" name="線條"/>
          <p:cNvSpPr/>
          <p:nvPr/>
        </p:nvSpPr>
        <p:spPr>
          <a:xfrm>
            <a:off x="842646" y="9199156"/>
            <a:ext cx="7222311" cy="22900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9" fill="norm" stroke="1" extrusionOk="0">
                <a:moveTo>
                  <a:pt x="0" y="21302"/>
                </a:moveTo>
                <a:cubicBezTo>
                  <a:pt x="802" y="18689"/>
                  <a:pt x="1633" y="16167"/>
                  <a:pt x="2492" y="13739"/>
                </a:cubicBezTo>
                <a:cubicBezTo>
                  <a:pt x="3288" y="11488"/>
                  <a:pt x="4108" y="9319"/>
                  <a:pt x="4950" y="7237"/>
                </a:cubicBezTo>
                <a:cubicBezTo>
                  <a:pt x="5533" y="5621"/>
                  <a:pt x="6164" y="4186"/>
                  <a:pt x="6834" y="2952"/>
                </a:cubicBezTo>
                <a:cubicBezTo>
                  <a:pt x="7405" y="1902"/>
                  <a:pt x="8002" y="1002"/>
                  <a:pt x="8619" y="260"/>
                </a:cubicBezTo>
                <a:cubicBezTo>
                  <a:pt x="9498" y="-41"/>
                  <a:pt x="10383" y="-81"/>
                  <a:pt x="11264" y="140"/>
                </a:cubicBezTo>
                <a:cubicBezTo>
                  <a:pt x="11775" y="269"/>
                  <a:pt x="12282" y="484"/>
                  <a:pt x="12784" y="786"/>
                </a:cubicBezTo>
                <a:cubicBezTo>
                  <a:pt x="13286" y="1087"/>
                  <a:pt x="13783" y="1474"/>
                  <a:pt x="14272" y="1946"/>
                </a:cubicBezTo>
                <a:cubicBezTo>
                  <a:pt x="14885" y="2775"/>
                  <a:pt x="15480" y="3725"/>
                  <a:pt x="16054" y="4791"/>
                </a:cubicBezTo>
                <a:cubicBezTo>
                  <a:pt x="16764" y="6106"/>
                  <a:pt x="17439" y="7595"/>
                  <a:pt x="18075" y="9242"/>
                </a:cubicBezTo>
                <a:cubicBezTo>
                  <a:pt x="18281" y="9848"/>
                  <a:pt x="18480" y="10478"/>
                  <a:pt x="18671" y="11130"/>
                </a:cubicBezTo>
                <a:cubicBezTo>
                  <a:pt x="18863" y="11782"/>
                  <a:pt x="19046" y="12456"/>
                  <a:pt x="19222" y="13150"/>
                </a:cubicBezTo>
                <a:cubicBezTo>
                  <a:pt x="19657" y="14871"/>
                  <a:pt x="20041" y="16711"/>
                  <a:pt x="20369" y="18650"/>
                </a:cubicBezTo>
                <a:lnTo>
                  <a:pt x="21600" y="21519"/>
                </a:lnTo>
              </a:path>
            </a:pathLst>
          </a:custGeom>
          <a:gradFill>
            <a:gsLst>
              <a:gs pos="0">
                <a:schemeClr val="accent3">
                  <a:hueOff val="552055"/>
                  <a:lumOff val="-12548"/>
                </a:schemeClr>
              </a:gs>
              <a:gs pos="100000">
                <a:srgbClr val="000000"/>
              </a:gs>
            </a:gsLst>
            <a:lin ang="14982962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0" name="線條"/>
          <p:cNvSpPr/>
          <p:nvPr/>
        </p:nvSpPr>
        <p:spPr>
          <a:xfrm>
            <a:off x="6970396" y="9913535"/>
            <a:ext cx="7222311" cy="22900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9" fill="norm" stroke="1" extrusionOk="0">
                <a:moveTo>
                  <a:pt x="0" y="21302"/>
                </a:moveTo>
                <a:cubicBezTo>
                  <a:pt x="802" y="18689"/>
                  <a:pt x="1633" y="16167"/>
                  <a:pt x="2492" y="13739"/>
                </a:cubicBezTo>
                <a:cubicBezTo>
                  <a:pt x="3288" y="11488"/>
                  <a:pt x="4108" y="9319"/>
                  <a:pt x="4950" y="7237"/>
                </a:cubicBezTo>
                <a:cubicBezTo>
                  <a:pt x="5533" y="5621"/>
                  <a:pt x="6164" y="4186"/>
                  <a:pt x="6834" y="2952"/>
                </a:cubicBezTo>
                <a:cubicBezTo>
                  <a:pt x="7405" y="1902"/>
                  <a:pt x="8002" y="1002"/>
                  <a:pt x="8619" y="260"/>
                </a:cubicBezTo>
                <a:cubicBezTo>
                  <a:pt x="9498" y="-41"/>
                  <a:pt x="10383" y="-81"/>
                  <a:pt x="11264" y="140"/>
                </a:cubicBezTo>
                <a:cubicBezTo>
                  <a:pt x="11775" y="269"/>
                  <a:pt x="12282" y="484"/>
                  <a:pt x="12784" y="786"/>
                </a:cubicBezTo>
                <a:cubicBezTo>
                  <a:pt x="13286" y="1087"/>
                  <a:pt x="13783" y="1474"/>
                  <a:pt x="14272" y="1946"/>
                </a:cubicBezTo>
                <a:cubicBezTo>
                  <a:pt x="14885" y="2775"/>
                  <a:pt x="15480" y="3725"/>
                  <a:pt x="16054" y="4791"/>
                </a:cubicBezTo>
                <a:cubicBezTo>
                  <a:pt x="16764" y="6106"/>
                  <a:pt x="17439" y="7595"/>
                  <a:pt x="18075" y="9242"/>
                </a:cubicBezTo>
                <a:cubicBezTo>
                  <a:pt x="18281" y="9848"/>
                  <a:pt x="18480" y="10478"/>
                  <a:pt x="18671" y="11130"/>
                </a:cubicBezTo>
                <a:cubicBezTo>
                  <a:pt x="18863" y="11782"/>
                  <a:pt x="19046" y="12456"/>
                  <a:pt x="19222" y="13150"/>
                </a:cubicBezTo>
                <a:cubicBezTo>
                  <a:pt x="19657" y="14871"/>
                  <a:pt x="20041" y="16711"/>
                  <a:pt x="20369" y="18650"/>
                </a:cubicBezTo>
                <a:lnTo>
                  <a:pt x="21600" y="21519"/>
                </a:lnTo>
              </a:path>
            </a:pathLst>
          </a:custGeom>
          <a:gradFill>
            <a:gsLst>
              <a:gs pos="0">
                <a:schemeClr val="accent3">
                  <a:hueOff val="552055"/>
                  <a:lumOff val="-12548"/>
                </a:schemeClr>
              </a:gs>
              <a:gs pos="100000">
                <a:srgbClr val="000000"/>
              </a:gs>
            </a:gsLst>
            <a:lin ang="14982962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1" name="線條"/>
          <p:cNvSpPr/>
          <p:nvPr/>
        </p:nvSpPr>
        <p:spPr>
          <a:xfrm>
            <a:off x="2412999" y="964217"/>
            <a:ext cx="263923" cy="1219812"/>
          </a:xfrm>
          <a:prstGeom prst="line">
            <a:avLst/>
          </a:prstGeom>
          <a:ln w="101600">
            <a:solidFill>
              <a:schemeClr val="accent1">
                <a:lumOff val="13575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2" name="橢圓形"/>
          <p:cNvSpPr/>
          <p:nvPr/>
        </p:nvSpPr>
        <p:spPr>
          <a:xfrm>
            <a:off x="2575322" y="2147818"/>
            <a:ext cx="237599" cy="229786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3" name="Air molecule"/>
          <p:cNvSpPr txBox="1"/>
          <p:nvPr/>
        </p:nvSpPr>
        <p:spPr>
          <a:xfrm>
            <a:off x="12014" y="2144525"/>
            <a:ext cx="2357222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A9A9A9"/>
                </a:solidFill>
              </a:defRPr>
            </a:lvl1pPr>
          </a:lstStyle>
          <a:p>
            <a:pPr/>
            <a:r>
              <a:t>Air molecule</a:t>
            </a:r>
          </a:p>
        </p:txBody>
      </p:sp>
      <p:sp>
        <p:nvSpPr>
          <p:cNvPr id="444" name="Cosmic rays"/>
          <p:cNvSpPr txBox="1"/>
          <p:nvPr/>
        </p:nvSpPr>
        <p:spPr>
          <a:xfrm>
            <a:off x="2988995" y="1282341"/>
            <a:ext cx="2372260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A9A9A9"/>
                </a:solidFill>
              </a:defRPr>
            </a:lvl1pPr>
          </a:lstStyle>
          <a:p>
            <a:pPr/>
            <a:r>
              <a:t>Cosmic rays</a:t>
            </a:r>
          </a:p>
        </p:txBody>
      </p:sp>
      <p:grpSp>
        <p:nvGrpSpPr>
          <p:cNvPr id="447" name="群組"/>
          <p:cNvGrpSpPr/>
          <p:nvPr/>
        </p:nvGrpSpPr>
        <p:grpSpPr>
          <a:xfrm>
            <a:off x="2801937" y="2377091"/>
            <a:ext cx="8472920" cy="1714349"/>
            <a:chOff x="0" y="0"/>
            <a:chExt cx="8472918" cy="1714348"/>
          </a:xfrm>
        </p:grpSpPr>
        <p:sp>
          <p:nvSpPr>
            <p:cNvPr id="445" name="線條"/>
            <p:cNvSpPr/>
            <p:nvPr/>
          </p:nvSpPr>
          <p:spPr>
            <a:xfrm>
              <a:off x="0" y="0"/>
              <a:ext cx="8472919" cy="1714349"/>
            </a:xfrm>
            <a:prstGeom prst="line">
              <a:avLst/>
            </a:prstGeom>
            <a:noFill/>
            <a:ln w="50800" cap="flat">
              <a:solidFill>
                <a:schemeClr val="accent3">
                  <a:hueOff val="-385756"/>
                  <a:satOff val="-32155"/>
                  <a:lumOff val="17967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46" name="方程式"/>
            <p:cNvSpPr txBox="1"/>
            <p:nvPr/>
          </p:nvSpPr>
          <p:spPr>
            <a:xfrm>
              <a:off x="4660797" y="244904"/>
              <a:ext cx="622777" cy="618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56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xmlns:a="http://schemas.openxmlformats.org/drawingml/2006/main" sz="56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m:oMathPara>
              </a14:m>
              <a:endParaRPr sz="5600">
                <a:solidFill>
                  <a:srgbClr val="FFFFFF"/>
                </a:solidFill>
              </a:endParaRPr>
            </a:p>
          </p:txBody>
        </p:sp>
      </p:grpSp>
      <p:grpSp>
        <p:nvGrpSpPr>
          <p:cNvPr id="453" name="群組"/>
          <p:cNvGrpSpPr/>
          <p:nvPr/>
        </p:nvGrpSpPr>
        <p:grpSpPr>
          <a:xfrm>
            <a:off x="10458488" y="4037424"/>
            <a:ext cx="2028435" cy="1603584"/>
            <a:chOff x="0" y="0"/>
            <a:chExt cx="2028434" cy="1603583"/>
          </a:xfrm>
        </p:grpSpPr>
        <p:sp>
          <p:nvSpPr>
            <p:cNvPr id="448" name="線條"/>
            <p:cNvSpPr/>
            <p:nvPr/>
          </p:nvSpPr>
          <p:spPr>
            <a:xfrm rot="18810606">
              <a:off x="857522" y="9011"/>
              <a:ext cx="705896" cy="1585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3" h="21600" fill="norm" stroke="1" extrusionOk="0">
                  <a:moveTo>
                    <a:pt x="1903" y="21600"/>
                  </a:moveTo>
                  <a:cubicBezTo>
                    <a:pt x="-615" y="20342"/>
                    <a:pt x="-638" y="17779"/>
                    <a:pt x="1857" y="16500"/>
                  </a:cubicBezTo>
                  <a:cubicBezTo>
                    <a:pt x="4821" y="14982"/>
                    <a:pt x="11261" y="15875"/>
                    <a:pt x="10908" y="12803"/>
                  </a:cubicBezTo>
                  <a:cubicBezTo>
                    <a:pt x="10718" y="11155"/>
                    <a:pt x="7543" y="10652"/>
                    <a:pt x="6855" y="9137"/>
                  </a:cubicBezTo>
                  <a:cubicBezTo>
                    <a:pt x="5900" y="7032"/>
                    <a:pt x="9337" y="5307"/>
                    <a:pt x="13314" y="5321"/>
                  </a:cubicBezTo>
                  <a:cubicBezTo>
                    <a:pt x="14969" y="5327"/>
                    <a:pt x="16735" y="5490"/>
                    <a:pt x="18081" y="4823"/>
                  </a:cubicBezTo>
                  <a:cubicBezTo>
                    <a:pt x="20962" y="3397"/>
                    <a:pt x="19792" y="295"/>
                    <a:pt x="16261" y="0"/>
                  </a:cubicBezTo>
                </a:path>
              </a:pathLst>
            </a:custGeom>
            <a:noFill/>
            <a:ln w="25400" cap="flat">
              <a:solidFill>
                <a:schemeClr val="accent3">
                  <a:hueOff val="-385756"/>
                  <a:satOff val="-32155"/>
                  <a:lumOff val="1796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grpSp>
          <p:nvGrpSpPr>
            <p:cNvPr id="451" name="群組"/>
            <p:cNvGrpSpPr/>
            <p:nvPr/>
          </p:nvGrpSpPr>
          <p:grpSpPr>
            <a:xfrm>
              <a:off x="0" y="93230"/>
              <a:ext cx="912877" cy="1433945"/>
              <a:chOff x="0" y="0"/>
              <a:chExt cx="912876" cy="1433943"/>
            </a:xfrm>
          </p:grpSpPr>
          <p:sp>
            <p:nvSpPr>
              <p:cNvPr id="449" name="線條"/>
              <p:cNvSpPr/>
              <p:nvPr/>
            </p:nvSpPr>
            <p:spPr>
              <a:xfrm>
                <a:off x="18625" y="0"/>
                <a:ext cx="894252" cy="1433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3" h="21600" fill="norm" stroke="1" extrusionOk="0">
                    <a:moveTo>
                      <a:pt x="1903" y="21600"/>
                    </a:moveTo>
                    <a:cubicBezTo>
                      <a:pt x="-615" y="20342"/>
                      <a:pt x="-638" y="17779"/>
                      <a:pt x="1857" y="16500"/>
                    </a:cubicBezTo>
                    <a:cubicBezTo>
                      <a:pt x="4821" y="14982"/>
                      <a:pt x="11261" y="15875"/>
                      <a:pt x="10908" y="12803"/>
                    </a:cubicBezTo>
                    <a:cubicBezTo>
                      <a:pt x="10718" y="11155"/>
                      <a:pt x="7543" y="10652"/>
                      <a:pt x="6855" y="9137"/>
                    </a:cubicBezTo>
                    <a:cubicBezTo>
                      <a:pt x="5900" y="7032"/>
                      <a:pt x="9337" y="5307"/>
                      <a:pt x="13314" y="5321"/>
                    </a:cubicBezTo>
                    <a:cubicBezTo>
                      <a:pt x="14969" y="5327"/>
                      <a:pt x="16735" y="5490"/>
                      <a:pt x="18081" y="4823"/>
                    </a:cubicBezTo>
                    <a:cubicBezTo>
                      <a:pt x="20962" y="3397"/>
                      <a:pt x="19792" y="295"/>
                      <a:pt x="16261" y="0"/>
                    </a:cubicBezTo>
                  </a:path>
                </a:pathLst>
              </a:custGeom>
              <a:noFill/>
              <a:ln w="25400" cap="flat">
                <a:solidFill>
                  <a:schemeClr val="accent3">
                    <a:hueOff val="-385756"/>
                    <a:satOff val="-32155"/>
                    <a:lumOff val="17967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0" name="方程式"/>
              <p:cNvSpPr txBox="1"/>
              <p:nvPr/>
            </p:nvSpPr>
            <p:spPr>
              <a:xfrm>
                <a:off x="0" y="225527"/>
                <a:ext cx="266700" cy="4076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5000" i="1">
                          <a:solidFill>
                            <a:srgbClr val="17E7CE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sz="5000">
                  <a:solidFill>
                    <a:srgbClr val="18E7CF"/>
                  </a:solidFill>
                </a:endParaRPr>
              </a:p>
            </p:txBody>
          </p:sp>
        </p:grpSp>
        <p:sp>
          <p:nvSpPr>
            <p:cNvPr id="452" name="方程式"/>
            <p:cNvSpPr txBox="1"/>
            <p:nvPr/>
          </p:nvSpPr>
          <p:spPr>
            <a:xfrm>
              <a:off x="1298029" y="271190"/>
              <a:ext cx="330709" cy="5055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6200" i="1">
                        <a:solidFill>
                          <a:srgbClr val="17E7CE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m:oMathPara>
              </a14:m>
              <a:endParaRPr sz="6200">
                <a:solidFill>
                  <a:srgbClr val="18E7CF"/>
                </a:solidFill>
              </a:endParaRPr>
            </a:p>
          </p:txBody>
        </p:sp>
      </p:grpSp>
      <p:grpSp>
        <p:nvGrpSpPr>
          <p:cNvPr id="457" name="群組"/>
          <p:cNvGrpSpPr/>
          <p:nvPr/>
        </p:nvGrpSpPr>
        <p:grpSpPr>
          <a:xfrm>
            <a:off x="2823037" y="2353361"/>
            <a:ext cx="6301837" cy="2127727"/>
            <a:chOff x="-48063" y="-48063"/>
            <a:chExt cx="6301835" cy="2127725"/>
          </a:xfrm>
        </p:grpSpPr>
        <p:pic>
          <p:nvPicPr>
            <p:cNvPr id="454" name="線條 線條" descr="線條 線條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087632">
              <a:off x="-200143" y="977699"/>
              <a:ext cx="6605995" cy="76201"/>
            </a:xfrm>
            <a:prstGeom prst="rect">
              <a:avLst/>
            </a:prstGeom>
            <a:effectLst/>
          </p:spPr>
        </p:pic>
        <p:sp>
          <p:nvSpPr>
            <p:cNvPr id="456" name="方程式"/>
            <p:cNvSpPr txBox="1"/>
            <p:nvPr/>
          </p:nvSpPr>
          <p:spPr>
            <a:xfrm>
              <a:off x="4573667" y="1295075"/>
              <a:ext cx="658710" cy="3985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53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xmlns:a="http://schemas.openxmlformats.org/drawingml/2006/main" sz="53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</m:sup>
                    </m:sSup>
                  </m:oMath>
                </m:oMathPara>
              </a14:m>
              <a:endParaRPr sz="5300">
                <a:solidFill>
                  <a:srgbClr val="FFFFFF"/>
                </a:solidFill>
              </a:endParaRPr>
            </a:p>
          </p:txBody>
        </p:sp>
      </p:grpSp>
      <p:grpSp>
        <p:nvGrpSpPr>
          <p:cNvPr id="463" name="群組"/>
          <p:cNvGrpSpPr/>
          <p:nvPr/>
        </p:nvGrpSpPr>
        <p:grpSpPr>
          <a:xfrm>
            <a:off x="11337553" y="5581064"/>
            <a:ext cx="1532300" cy="2796015"/>
            <a:chOff x="0" y="-9575"/>
            <a:chExt cx="1532299" cy="2796014"/>
          </a:xfrm>
        </p:grpSpPr>
        <p:sp>
          <p:nvSpPr>
            <p:cNvPr id="458" name="線條"/>
            <p:cNvSpPr/>
            <p:nvPr/>
          </p:nvSpPr>
          <p:spPr>
            <a:xfrm flipH="1">
              <a:off x="481308" y="-1"/>
              <a:ext cx="246846" cy="2124881"/>
            </a:xfrm>
            <a:prstGeom prst="line">
              <a:avLst/>
            </a:prstGeom>
            <a:noFill/>
            <a:ln w="762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59" name="方程式"/>
            <p:cNvSpPr txBox="1"/>
            <p:nvPr/>
          </p:nvSpPr>
          <p:spPr>
            <a:xfrm>
              <a:off x="0" y="2267902"/>
              <a:ext cx="617415" cy="518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53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xmlns:a="http://schemas.openxmlformats.org/drawingml/2006/main" sz="53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m:oMathPara>
              </a14:m>
              <a:endParaRPr sz="5300">
                <a:solidFill>
                  <a:srgbClr val="FFFFFF"/>
                </a:solidFill>
              </a:endParaRPr>
            </a:p>
          </p:txBody>
        </p:sp>
        <p:sp>
          <p:nvSpPr>
            <p:cNvPr id="460" name="方程式"/>
            <p:cNvSpPr txBox="1"/>
            <p:nvPr/>
          </p:nvSpPr>
          <p:spPr>
            <a:xfrm>
              <a:off x="922053" y="2330268"/>
              <a:ext cx="610247" cy="3938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53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xmlns:a="http://schemas.openxmlformats.org/drawingml/2006/main" sz="53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</m:sup>
                    </m:sSup>
                  </m:oMath>
                </m:oMathPara>
              </a14:m>
              <a:endParaRPr sz="5300">
                <a:solidFill>
                  <a:srgbClr val="FFFFFF"/>
                </a:solidFill>
              </a:endParaRPr>
            </a:p>
          </p:txBody>
        </p:sp>
        <p:pic>
          <p:nvPicPr>
            <p:cNvPr id="461" name="線條 線條" descr="線條 線條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5051519">
              <a:off x="-235022" y="1013117"/>
              <a:ext cx="2374163" cy="352234"/>
            </a:xfrm>
            <a:prstGeom prst="rect">
              <a:avLst/>
            </a:prstGeom>
            <a:effectLst/>
          </p:spPr>
        </p:pic>
      </p:grpSp>
      <p:grpSp>
        <p:nvGrpSpPr>
          <p:cNvPr id="469" name="群組"/>
          <p:cNvGrpSpPr/>
          <p:nvPr/>
        </p:nvGrpSpPr>
        <p:grpSpPr>
          <a:xfrm>
            <a:off x="8952402" y="4348472"/>
            <a:ext cx="2550371" cy="7651245"/>
            <a:chOff x="-179734" y="-69256"/>
            <a:chExt cx="2550370" cy="7651244"/>
          </a:xfrm>
        </p:grpSpPr>
        <p:pic>
          <p:nvPicPr>
            <p:cNvPr id="464" name="線條 線條" descr="線條 線條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4499734">
              <a:off x="-2050958" y="2460754"/>
              <a:ext cx="5508887" cy="352234"/>
            </a:xfrm>
            <a:prstGeom prst="rect">
              <a:avLst/>
            </a:prstGeom>
            <a:effectLst/>
          </p:spPr>
        </p:pic>
        <p:sp>
          <p:nvSpPr>
            <p:cNvPr id="466" name="線條"/>
            <p:cNvSpPr/>
            <p:nvPr/>
          </p:nvSpPr>
          <p:spPr>
            <a:xfrm>
              <a:off x="19250" y="-1"/>
              <a:ext cx="489411" cy="7401482"/>
            </a:xfrm>
            <a:prstGeom prst="line">
              <a:avLst/>
            </a:prstGeom>
            <a:noFill/>
            <a:ln w="50800" cap="flat">
              <a:solidFill>
                <a:schemeClr val="accent3">
                  <a:hueOff val="-385756"/>
                  <a:satOff val="-32155"/>
                  <a:lumOff val="17967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67" name="方程式"/>
            <p:cNvSpPr txBox="1"/>
            <p:nvPr/>
          </p:nvSpPr>
          <p:spPr>
            <a:xfrm>
              <a:off x="1662117" y="5005731"/>
              <a:ext cx="708519" cy="524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53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p>
                        <m:r>
                          <a:rPr xmlns:a="http://schemas.openxmlformats.org/drawingml/2006/main" sz="53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</m:sup>
                    </m:sSup>
                  </m:oMath>
                </m:oMathPara>
              </a14:m>
              <a:endParaRPr sz="5300">
                <a:solidFill>
                  <a:srgbClr val="FFFFFF"/>
                </a:solidFill>
              </a:endParaRPr>
            </a:p>
          </p:txBody>
        </p:sp>
        <p:sp>
          <p:nvSpPr>
            <p:cNvPr id="468" name="方程式"/>
            <p:cNvSpPr txBox="1"/>
            <p:nvPr/>
          </p:nvSpPr>
          <p:spPr>
            <a:xfrm>
              <a:off x="717554" y="6910731"/>
              <a:ext cx="544085" cy="671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bar>
                      <m:barPr>
                        <m:ctrlPr>
                          <a:rPr xmlns:a="http://schemas.openxmlformats.org/drawingml/2006/main" sz="53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  <m:pos m:val="top"/>
                      </m:barPr>
                      <m:e>
                        <m:sSub>
                          <m:e>
                            <m:r>
                              <a:rPr xmlns:a="http://schemas.openxmlformats.org/drawingml/2006/main" sz="53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ν</m:t>
                            </m:r>
                          </m:e>
                          <m:sub>
                            <m:r>
                              <a:rPr xmlns:a="http://schemas.openxmlformats.org/drawingml/2006/main" sz="53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μ</m:t>
                            </m:r>
                          </m:sub>
                        </m:sSub>
                      </m:e>
                    </m:bar>
                  </m:oMath>
                </m:oMathPara>
              </a14:m>
              <a:endParaRPr sz="5300">
                <a:solidFill>
                  <a:srgbClr val="FFFFFF"/>
                </a:solidFill>
              </a:endParaRPr>
            </a:p>
          </p:txBody>
        </p:sp>
      </p:grpSp>
      <p:grpSp>
        <p:nvGrpSpPr>
          <p:cNvPr id="474" name="群組"/>
          <p:cNvGrpSpPr/>
          <p:nvPr/>
        </p:nvGrpSpPr>
        <p:grpSpPr>
          <a:xfrm>
            <a:off x="5095528" y="4143968"/>
            <a:ext cx="2389374" cy="6481979"/>
            <a:chOff x="0" y="0"/>
            <a:chExt cx="2389372" cy="6481977"/>
          </a:xfrm>
        </p:grpSpPr>
        <p:sp>
          <p:nvSpPr>
            <p:cNvPr id="470" name="線條"/>
            <p:cNvSpPr/>
            <p:nvPr/>
          </p:nvSpPr>
          <p:spPr>
            <a:xfrm>
              <a:off x="971528" y="-1"/>
              <a:ext cx="552786" cy="5432266"/>
            </a:xfrm>
            <a:prstGeom prst="line">
              <a:avLst/>
            </a:prstGeom>
            <a:noFill/>
            <a:ln w="762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71" name="線條"/>
            <p:cNvSpPr/>
            <p:nvPr/>
          </p:nvSpPr>
          <p:spPr>
            <a:xfrm flipH="1">
              <a:off x="496923" y="19760"/>
              <a:ext cx="425371" cy="5818729"/>
            </a:xfrm>
            <a:prstGeom prst="line">
              <a:avLst/>
            </a:prstGeom>
            <a:noFill/>
            <a:ln w="50800" cap="flat">
              <a:solidFill>
                <a:schemeClr val="accent3">
                  <a:hueOff val="-385756"/>
                  <a:satOff val="-32155"/>
                  <a:lumOff val="17967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72" name="方程式"/>
            <p:cNvSpPr txBox="1"/>
            <p:nvPr/>
          </p:nvSpPr>
          <p:spPr>
            <a:xfrm>
              <a:off x="0" y="5918418"/>
              <a:ext cx="510550" cy="5635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53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ν</m:t>
                        </m:r>
                      </m:e>
                      <m:sub>
                        <m:r>
                          <a:rPr xmlns:a="http://schemas.openxmlformats.org/drawingml/2006/main" sz="53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μ</m:t>
                        </m:r>
                      </m:sub>
                    </m:sSub>
                  </m:oMath>
                </m:oMathPara>
              </a14:m>
              <a:endParaRPr sz="5300">
                <a:solidFill>
                  <a:srgbClr val="FFFFFF"/>
                </a:solidFill>
              </a:endParaRPr>
            </a:p>
          </p:txBody>
        </p:sp>
        <p:sp>
          <p:nvSpPr>
            <p:cNvPr id="473" name="方程式"/>
            <p:cNvSpPr txBox="1"/>
            <p:nvPr/>
          </p:nvSpPr>
          <p:spPr>
            <a:xfrm>
              <a:off x="1673685" y="5048686"/>
              <a:ext cx="715688" cy="6491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53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p>
                        <m:r>
                          <a:rPr xmlns:a="http://schemas.openxmlformats.org/drawingml/2006/main" sz="53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m:oMathPara>
              </a14:m>
              <a:endParaRPr sz="5300">
                <a:solidFill>
                  <a:srgbClr val="FFFFFF"/>
                </a:solidFill>
              </a:endParaRPr>
            </a:p>
          </p:txBody>
        </p:sp>
      </p:grpSp>
      <p:grpSp>
        <p:nvGrpSpPr>
          <p:cNvPr id="477" name="群組"/>
          <p:cNvGrpSpPr/>
          <p:nvPr/>
        </p:nvGrpSpPr>
        <p:grpSpPr>
          <a:xfrm>
            <a:off x="2847191" y="2336522"/>
            <a:ext cx="3213221" cy="1824905"/>
            <a:chOff x="0" y="0"/>
            <a:chExt cx="3213219" cy="1824903"/>
          </a:xfrm>
        </p:grpSpPr>
        <p:sp>
          <p:nvSpPr>
            <p:cNvPr id="475" name="線條"/>
            <p:cNvSpPr/>
            <p:nvPr/>
          </p:nvSpPr>
          <p:spPr>
            <a:xfrm>
              <a:off x="-1" y="0"/>
              <a:ext cx="3213221" cy="1824904"/>
            </a:xfrm>
            <a:prstGeom prst="line">
              <a:avLst/>
            </a:prstGeom>
            <a:noFill/>
            <a:ln w="762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76" name="方程式"/>
            <p:cNvSpPr txBox="1"/>
            <p:nvPr/>
          </p:nvSpPr>
          <p:spPr>
            <a:xfrm>
              <a:off x="1893919" y="1026866"/>
              <a:ext cx="665879" cy="523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53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xmlns:a="http://schemas.openxmlformats.org/drawingml/2006/main" sz="53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m:oMathPara>
              </a14:m>
              <a:endParaRPr sz="5300">
                <a:solidFill>
                  <a:srgbClr val="FFFFFF"/>
                </a:solidFill>
              </a:endParaRPr>
            </a:p>
          </p:txBody>
        </p:sp>
      </p:grpSp>
      <p:grpSp>
        <p:nvGrpSpPr>
          <p:cNvPr id="480" name="群組"/>
          <p:cNvGrpSpPr/>
          <p:nvPr/>
        </p:nvGrpSpPr>
        <p:grpSpPr>
          <a:xfrm>
            <a:off x="2056660" y="2353950"/>
            <a:ext cx="903451" cy="1790049"/>
            <a:chOff x="0" y="0"/>
            <a:chExt cx="903449" cy="1790047"/>
          </a:xfrm>
        </p:grpSpPr>
        <p:sp>
          <p:nvSpPr>
            <p:cNvPr id="478" name="線條"/>
            <p:cNvSpPr/>
            <p:nvPr/>
          </p:nvSpPr>
          <p:spPr>
            <a:xfrm flipH="1">
              <a:off x="0" y="-1"/>
              <a:ext cx="628953" cy="1790049"/>
            </a:xfrm>
            <a:prstGeom prst="line">
              <a:avLst/>
            </a:prstGeom>
            <a:noFill/>
            <a:ln w="76200" cap="flat">
              <a:solidFill>
                <a:schemeClr val="accent1">
                  <a:lumOff val="13575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79" name="方程式"/>
            <p:cNvSpPr txBox="1"/>
            <p:nvPr/>
          </p:nvSpPr>
          <p:spPr>
            <a:xfrm>
              <a:off x="371471" y="661094"/>
              <a:ext cx="531979" cy="4757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6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N</m:t>
                    </m:r>
                  </m:oMath>
                </m:oMathPara>
              </a14:m>
              <a:endParaRPr sz="5600">
                <a:solidFill>
                  <a:srgbClr val="FFFFFF"/>
                </a:solidFill>
              </a:endParaRPr>
            </a:p>
          </p:txBody>
        </p:sp>
      </p:grpSp>
      <p:grpSp>
        <p:nvGrpSpPr>
          <p:cNvPr id="485" name="群組"/>
          <p:cNvGrpSpPr/>
          <p:nvPr/>
        </p:nvGrpSpPr>
        <p:grpSpPr>
          <a:xfrm>
            <a:off x="1006195" y="5682556"/>
            <a:ext cx="1305073" cy="1786981"/>
            <a:chOff x="0" y="0"/>
            <a:chExt cx="1305072" cy="1786980"/>
          </a:xfrm>
        </p:grpSpPr>
        <p:sp>
          <p:nvSpPr>
            <p:cNvPr id="481" name="線條"/>
            <p:cNvSpPr/>
            <p:nvPr/>
          </p:nvSpPr>
          <p:spPr>
            <a:xfrm flipH="1">
              <a:off x="39549" y="0"/>
              <a:ext cx="648321" cy="1786981"/>
            </a:xfrm>
            <a:prstGeom prst="line">
              <a:avLst/>
            </a:prstGeom>
            <a:noFill/>
            <a:ln w="76200" cap="flat">
              <a:solidFill>
                <a:schemeClr val="accent1">
                  <a:lumOff val="13575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82" name="線條"/>
            <p:cNvSpPr/>
            <p:nvPr/>
          </p:nvSpPr>
          <p:spPr>
            <a:xfrm>
              <a:off x="675023" y="4591"/>
              <a:ext cx="415766" cy="1310272"/>
            </a:xfrm>
            <a:prstGeom prst="line">
              <a:avLst/>
            </a:prstGeom>
            <a:noFill/>
            <a:ln w="76200" cap="flat">
              <a:solidFill>
                <a:schemeClr val="accent3">
                  <a:hueOff val="-385756"/>
                  <a:satOff val="-32155"/>
                  <a:lumOff val="17967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83" name="方程式"/>
            <p:cNvSpPr txBox="1"/>
            <p:nvPr/>
          </p:nvSpPr>
          <p:spPr>
            <a:xfrm>
              <a:off x="994773" y="404960"/>
              <a:ext cx="310300" cy="3035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3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n</m:t>
                    </m:r>
                  </m:oMath>
                </m:oMathPara>
              </a14:m>
              <a:endParaRPr sz="5300">
                <a:solidFill>
                  <a:srgbClr val="FFFFFF"/>
                </a:solidFill>
              </a:endParaRPr>
            </a:p>
          </p:txBody>
        </p:sp>
        <p:sp>
          <p:nvSpPr>
            <p:cNvPr id="484" name="方程式"/>
            <p:cNvSpPr txBox="1"/>
            <p:nvPr/>
          </p:nvSpPr>
          <p:spPr>
            <a:xfrm>
              <a:off x="0" y="436217"/>
              <a:ext cx="368859" cy="4354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3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p</m:t>
                    </m:r>
                  </m:oMath>
                </m:oMathPara>
              </a14:m>
              <a:endParaRPr sz="5300">
                <a:solidFill>
                  <a:srgbClr val="FFFFFF"/>
                </a:solidFill>
              </a:endParaRPr>
            </a:p>
          </p:txBody>
        </p:sp>
      </p:grpSp>
      <p:grpSp>
        <p:nvGrpSpPr>
          <p:cNvPr id="492" name="群組"/>
          <p:cNvGrpSpPr/>
          <p:nvPr/>
        </p:nvGrpSpPr>
        <p:grpSpPr>
          <a:xfrm>
            <a:off x="961843" y="3956022"/>
            <a:ext cx="1768366" cy="1792344"/>
            <a:chOff x="0" y="0"/>
            <a:chExt cx="1768364" cy="1792343"/>
          </a:xfrm>
        </p:grpSpPr>
        <p:sp>
          <p:nvSpPr>
            <p:cNvPr id="486" name="線條"/>
            <p:cNvSpPr/>
            <p:nvPr/>
          </p:nvSpPr>
          <p:spPr>
            <a:xfrm flipH="1">
              <a:off x="0" y="168183"/>
              <a:ext cx="1146093" cy="1470268"/>
            </a:xfrm>
            <a:prstGeom prst="line">
              <a:avLst/>
            </a:prstGeom>
            <a:noFill/>
            <a:ln w="76200" cap="flat">
              <a:solidFill>
                <a:schemeClr val="accent1">
                  <a:lumOff val="13575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87" name="線條"/>
            <p:cNvSpPr/>
            <p:nvPr/>
          </p:nvSpPr>
          <p:spPr>
            <a:xfrm>
              <a:off x="1189631" y="183782"/>
              <a:ext cx="415766" cy="1310272"/>
            </a:xfrm>
            <a:prstGeom prst="line">
              <a:avLst/>
            </a:prstGeom>
            <a:noFill/>
            <a:ln w="76200" cap="flat">
              <a:solidFill>
                <a:schemeClr val="accent3">
                  <a:hueOff val="-385756"/>
                  <a:satOff val="-32155"/>
                  <a:lumOff val="17967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88" name="方程式"/>
            <p:cNvSpPr txBox="1"/>
            <p:nvPr/>
          </p:nvSpPr>
          <p:spPr>
            <a:xfrm>
              <a:off x="44351" y="673857"/>
              <a:ext cx="368860" cy="4354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3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p</m:t>
                    </m:r>
                  </m:oMath>
                </m:oMathPara>
              </a14:m>
              <a:endParaRPr sz="5300">
                <a:solidFill>
                  <a:srgbClr val="FFFFFF"/>
                </a:solidFill>
              </a:endParaRPr>
            </a:p>
          </p:txBody>
        </p:sp>
        <p:sp>
          <p:nvSpPr>
            <p:cNvPr id="489" name="方程式"/>
            <p:cNvSpPr txBox="1"/>
            <p:nvPr/>
          </p:nvSpPr>
          <p:spPr>
            <a:xfrm>
              <a:off x="1458065" y="681372"/>
              <a:ext cx="310300" cy="303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3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n</m:t>
                    </m:r>
                  </m:oMath>
                </m:oMathPara>
              </a14:m>
              <a:endParaRPr sz="5300">
                <a:solidFill>
                  <a:srgbClr val="FFFFFF"/>
                </a:solidFill>
              </a:endParaRPr>
            </a:p>
          </p:txBody>
        </p:sp>
        <p:sp>
          <p:nvSpPr>
            <p:cNvPr id="490" name="線條"/>
            <p:cNvSpPr/>
            <p:nvPr/>
          </p:nvSpPr>
          <p:spPr>
            <a:xfrm flipH="1">
              <a:off x="733317" y="-1"/>
              <a:ext cx="442547" cy="1792345"/>
            </a:xfrm>
            <a:prstGeom prst="line">
              <a:avLst/>
            </a:prstGeom>
            <a:noFill/>
            <a:ln w="76200" cap="flat">
              <a:solidFill>
                <a:schemeClr val="accent1">
                  <a:lumOff val="13575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91" name="方程式"/>
            <p:cNvSpPr txBox="1"/>
            <p:nvPr/>
          </p:nvSpPr>
          <p:spPr>
            <a:xfrm>
              <a:off x="566779" y="872294"/>
              <a:ext cx="368860" cy="4354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3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p</m:t>
                    </m:r>
                  </m:oMath>
                </m:oMathPara>
              </a14:m>
              <a:endParaRPr sz="53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7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afterEffect" presetSubtype="0" presetID="1" grpId="9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Class="entr" nodeType="afterEffect" presetSubtype="0" presetID="1" grpId="10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5" grpId="3"/>
      <p:bldP build="whole" bldLvl="1" animBg="1" rev="0" advAuto="0" spid="457" grpId="6"/>
      <p:bldP build="whole" bldLvl="1" animBg="1" rev="0" advAuto="0" spid="477" grpId="4"/>
      <p:bldP build="whole" bldLvl="1" animBg="1" rev="0" advAuto="0" spid="474" grpId="5"/>
      <p:bldP build="whole" bldLvl="1" animBg="1" rev="0" advAuto="0" spid="469" grpId="7"/>
      <p:bldP build="whole" bldLvl="1" animBg="1" rev="0" advAuto="0" spid="463" grpId="10"/>
      <p:bldP build="whole" bldLvl="1" animBg="1" rev="0" advAuto="0" spid="453" grpId="9"/>
      <p:bldP build="whole" bldLvl="1" animBg="1" rev="0" advAuto="0" spid="447" grpId="8"/>
      <p:bldP build="whole" bldLvl="1" animBg="1" rev="0" advAuto="0" spid="492" grpId="2"/>
      <p:bldP build="whole" bldLvl="1" animBg="1" rev="0" advAuto="0" spid="48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II. Where are neutrinos coming from?"/>
          <p:cNvSpPr txBox="1"/>
          <p:nvPr/>
        </p:nvSpPr>
        <p:spPr>
          <a:xfrm>
            <a:off x="-19848" y="34810"/>
            <a:ext cx="9877604" cy="135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2389572">
              <a:lnSpc>
                <a:spcPct val="80000"/>
              </a:lnSpc>
              <a:defRPr b="1" spc="-97" sz="4900">
                <a:solidFill>
                  <a:srgbClr val="6C6C6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II. Where are neutrinos coming from?</a:t>
            </a:r>
          </a:p>
        </p:txBody>
      </p:sp>
      <p:pic>
        <p:nvPicPr>
          <p:cNvPr id="495" name="neutrinos-energy.png" descr="neutrinos-energ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962" y="1468437"/>
            <a:ext cx="14808201" cy="11684001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From IceCube collaborations"/>
          <p:cNvSpPr txBox="1"/>
          <p:nvPr/>
        </p:nvSpPr>
        <p:spPr>
          <a:xfrm>
            <a:off x="10596143" y="1696793"/>
            <a:ext cx="4048964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6C6C6C"/>
                </a:solidFill>
              </a:defRPr>
            </a:lvl1pPr>
          </a:lstStyle>
          <a:p>
            <a:pPr/>
            <a:r>
              <a:t>From IceCube collaborations</a:t>
            </a:r>
          </a:p>
        </p:txBody>
      </p:sp>
      <p:sp>
        <p:nvSpPr>
          <p:cNvPr id="497" name="Cosmological Neutrino Background:…"/>
          <p:cNvSpPr txBox="1"/>
          <p:nvPr/>
        </p:nvSpPr>
        <p:spPr>
          <a:xfrm>
            <a:off x="15725279" y="1291517"/>
            <a:ext cx="7935317" cy="1802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/>
            </a:pPr>
            <a:r>
              <a:t>Cosmological Neutrino Background:</a:t>
            </a:r>
          </a:p>
          <a:p>
            <a:pPr lvl="1" marL="1092200" indent="-482600" algn="l">
              <a:buSzPct val="123000"/>
              <a:buChar char="•"/>
              <a:defRPr sz="3800"/>
            </a:pPr>
            <a:r>
              <a:t>1.9 K</a:t>
            </a:r>
          </a:p>
          <a:p>
            <a:pPr lvl="1" marL="1092200" indent="-482600" algn="l">
              <a:buSzPct val="123000"/>
              <a:buChar char="•"/>
              <a:defRPr sz="3800"/>
            </a:pPr>
            <a:r>
              <a:t>2 seconds after big bang </a:t>
            </a:r>
          </a:p>
        </p:txBody>
      </p:sp>
      <p:sp>
        <p:nvSpPr>
          <p:cNvPr id="498" name="Solar Neutrinos:…"/>
          <p:cNvSpPr txBox="1"/>
          <p:nvPr/>
        </p:nvSpPr>
        <p:spPr>
          <a:xfrm>
            <a:off x="15669704" y="3100577"/>
            <a:ext cx="7306208" cy="1923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800"/>
            </a:pPr>
            <a:r>
              <a:t>Solar Neutrinos: </a:t>
            </a:r>
          </a:p>
          <a:p>
            <a:pPr lvl="1" marL="1092200" indent="-482600" algn="l">
              <a:buSzPct val="123000"/>
              <a:buChar char="•"/>
              <a:defRPr sz="3800"/>
            </a:pPr>
            <a:r>
              <a:t>400 keV ~20 MeV</a:t>
            </a:r>
          </a:p>
          <a:p>
            <a:pPr lvl="1" marL="1092200" indent="-482600" algn="l">
              <a:buSzPct val="123000"/>
              <a:buChar char="•"/>
              <a:defRPr sz="3800"/>
            </a:pPr>
            <a:r>
              <a:t>~</a:t>
            </a:r>
            <a14:m>
              <m:oMath>
                <m:r>
                  <a:rPr xmlns:a="http://schemas.openxmlformats.org/drawingml/2006/main" sz="46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7</m:t>
                </m:r>
                <m:r>
                  <a:rPr xmlns:a="http://schemas.openxmlformats.org/drawingml/2006/main" sz="46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*</m:t>
                </m:r>
                <m:sSup>
                  <m:e>
                    <m:r>
                      <a:rPr xmlns:a="http://schemas.openxmlformats.org/drawingml/2006/main" sz="4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4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7</m:t>
                    </m:r>
                  </m:sup>
                </m:sSup>
              </m:oMath>
            </a14:m>
            <a:r>
              <a:t> /</a:t>
            </a:r>
            <a14:m>
              <m:oMath>
                <m:r>
                  <a:rPr xmlns:a="http://schemas.openxmlformats.org/drawingml/2006/main" sz="46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m</m:t>
                </m:r>
                <m:sSup>
                  <m:e>
                    <m:r>
                      <a:rPr xmlns:a="http://schemas.openxmlformats.org/drawingml/2006/main" sz="4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p>
                    <m:r>
                      <a:rPr xmlns:a="http://schemas.openxmlformats.org/drawingml/2006/main" sz="4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/sec on Earth</a:t>
            </a:r>
          </a:p>
        </p:txBody>
      </p:sp>
      <p:sp>
        <p:nvSpPr>
          <p:cNvPr id="499" name="Supernova Neutrinos:…"/>
          <p:cNvSpPr txBox="1"/>
          <p:nvPr/>
        </p:nvSpPr>
        <p:spPr>
          <a:xfrm>
            <a:off x="15630016" y="5097902"/>
            <a:ext cx="4940784" cy="1231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800"/>
            </a:lvl1pPr>
            <a:lvl2pPr marL="1092200" indent="-482600" algn="l">
              <a:buSzPct val="123000"/>
              <a:buChar char="•"/>
              <a:defRPr sz="3800"/>
            </a:lvl2pPr>
          </a:lstStyle>
          <a:p>
            <a:pPr/>
            <a:r>
              <a:t>Supernova Neutrinos: </a:t>
            </a:r>
          </a:p>
          <a:p>
            <a:pPr lvl="1"/>
            <a:r>
              <a:t>~ MeV</a:t>
            </a:r>
          </a:p>
        </p:txBody>
      </p:sp>
      <p:sp>
        <p:nvSpPr>
          <p:cNvPr id="500" name="Reator Neutrons:…"/>
          <p:cNvSpPr txBox="1"/>
          <p:nvPr/>
        </p:nvSpPr>
        <p:spPr>
          <a:xfrm>
            <a:off x="15630016" y="6456768"/>
            <a:ext cx="3922015" cy="1231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800"/>
            </a:lvl1pPr>
            <a:lvl2pPr marL="1092200" indent="-482600" algn="l">
              <a:buSzPct val="123000"/>
              <a:buChar char="•"/>
              <a:defRPr sz="3800"/>
            </a:lvl2pPr>
          </a:lstStyle>
          <a:p>
            <a:pPr/>
            <a:r>
              <a:t>Reator Neutrons: </a:t>
            </a:r>
          </a:p>
          <a:p>
            <a:pPr lvl="1"/>
            <a:r>
              <a:t>~ MeV</a:t>
            </a:r>
          </a:p>
        </p:txBody>
      </p:sp>
      <p:sp>
        <p:nvSpPr>
          <p:cNvPr id="501" name="Atmospheric Neutrons:…"/>
          <p:cNvSpPr txBox="1"/>
          <p:nvPr/>
        </p:nvSpPr>
        <p:spPr>
          <a:xfrm>
            <a:off x="15630016" y="7755060"/>
            <a:ext cx="5218761" cy="1352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800"/>
            </a:pPr>
            <a:r>
              <a:t>Atmospheric Neutrons: </a:t>
            </a:r>
          </a:p>
          <a:p>
            <a:pPr lvl="1" marL="1092200" indent="-482600" algn="l">
              <a:buSzPct val="123000"/>
              <a:buChar char="•"/>
              <a:defRPr sz="3800"/>
            </a:pPr>
            <a:r>
              <a:t> MeV ~</a:t>
            </a:r>
            <a14:m>
              <m:oMath>
                <m:sSup>
                  <m:e>
                    <m:r>
                      <a:rPr xmlns:a="http://schemas.openxmlformats.org/drawingml/2006/main" sz="46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46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14</m:t>
                    </m:r>
                  </m:sup>
                </m:sSup>
                <m:r>
                  <a:rPr xmlns:a="http://schemas.openxmlformats.org/drawingml/2006/main" sz="46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e</m:t>
                </m:r>
                <m:r>
                  <a:rPr xmlns:a="http://schemas.openxmlformats.org/drawingml/2006/main" sz="46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V</m:t>
                </m:r>
              </m:oMath>
            </a14:m>
          </a:p>
        </p:txBody>
      </p:sp>
      <p:sp>
        <p:nvSpPr>
          <p:cNvPr id="502" name="AGN:…"/>
          <p:cNvSpPr txBox="1"/>
          <p:nvPr/>
        </p:nvSpPr>
        <p:spPr>
          <a:xfrm>
            <a:off x="15630016" y="9174502"/>
            <a:ext cx="2684705" cy="1231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800"/>
            </a:lvl1pPr>
            <a:lvl2pPr marL="1092200" indent="-482600" algn="l">
              <a:buSzPct val="123000"/>
              <a:buChar char="•"/>
              <a:defRPr sz="3800"/>
            </a:lvl2pPr>
          </a:lstStyle>
          <a:p>
            <a:pPr/>
            <a:r>
              <a:t>AGN: </a:t>
            </a:r>
          </a:p>
          <a:p>
            <a:pPr lvl="1"/>
            <a:r>
              <a:t> GeV ~</a:t>
            </a:r>
          </a:p>
        </p:txBody>
      </p:sp>
      <p:pic>
        <p:nvPicPr>
          <p:cNvPr id="503" name="AGN_neutrino2.png" descr="AGN_neutrino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5675" y="2127250"/>
            <a:ext cx="12639591" cy="8931778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From Super-Kamiokande collaborations"/>
          <p:cNvSpPr txBox="1"/>
          <p:nvPr/>
        </p:nvSpPr>
        <p:spPr>
          <a:xfrm>
            <a:off x="8784678" y="10375371"/>
            <a:ext cx="552876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6C6C6C"/>
                </a:solidFill>
              </a:defRPr>
            </a:lvl1pPr>
          </a:lstStyle>
          <a:p>
            <a:pPr/>
            <a:r>
              <a:t>From Super-Kamiokande collaborations</a:t>
            </a:r>
          </a:p>
        </p:txBody>
      </p:sp>
      <p:sp>
        <p:nvSpPr>
          <p:cNvPr id="505" name="Cosmogenic neutrino:…"/>
          <p:cNvSpPr txBox="1"/>
          <p:nvPr/>
        </p:nvSpPr>
        <p:spPr>
          <a:xfrm>
            <a:off x="15598406" y="10533368"/>
            <a:ext cx="5004004" cy="1231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800"/>
            </a:lvl1pPr>
            <a:lvl2pPr marL="1092200" indent="-482600" algn="l">
              <a:buSzPct val="123000"/>
              <a:buChar char="•"/>
              <a:defRPr sz="3800"/>
            </a:lvl2pPr>
          </a:lstStyle>
          <a:p>
            <a:pPr/>
            <a:r>
              <a:t>Cosmogenic neutrino: </a:t>
            </a:r>
          </a:p>
          <a:p>
            <a:pPr lvl="1"/>
            <a:r>
              <a:t> PeV ~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neutrinos-energy.png" descr="neutrinos-energ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962" y="1468437"/>
            <a:ext cx="14808201" cy="11684001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矩形"/>
          <p:cNvSpPr/>
          <p:nvPr/>
        </p:nvSpPr>
        <p:spPr>
          <a:xfrm>
            <a:off x="198018" y="1462263"/>
            <a:ext cx="15082089" cy="1214440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09" name="II. Where are neutrinos coming from?"/>
          <p:cNvSpPr txBox="1"/>
          <p:nvPr/>
        </p:nvSpPr>
        <p:spPr>
          <a:xfrm>
            <a:off x="-19848" y="34810"/>
            <a:ext cx="9877604" cy="135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2389572">
              <a:lnSpc>
                <a:spcPct val="80000"/>
              </a:lnSpc>
              <a:defRPr b="1" spc="-97" sz="4900">
                <a:solidFill>
                  <a:srgbClr val="6C6C6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II. Where are neutrinos coming from?</a:t>
            </a:r>
          </a:p>
        </p:txBody>
      </p:sp>
      <p:sp>
        <p:nvSpPr>
          <p:cNvPr id="510" name="Cosmological Neutrino Background:…"/>
          <p:cNvSpPr txBox="1"/>
          <p:nvPr/>
        </p:nvSpPr>
        <p:spPr>
          <a:xfrm>
            <a:off x="15725279" y="1291517"/>
            <a:ext cx="7935317" cy="1802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/>
            </a:pPr>
            <a:r>
              <a:t>Cosmological Neutrino Background:</a:t>
            </a:r>
          </a:p>
          <a:p>
            <a:pPr lvl="1" marL="1092200" indent="-482600" algn="l">
              <a:buSzPct val="123000"/>
              <a:buChar char="•"/>
              <a:defRPr sz="3800"/>
            </a:pPr>
            <a:r>
              <a:t>1.9 K</a:t>
            </a:r>
          </a:p>
          <a:p>
            <a:pPr lvl="1" marL="1092200" indent="-482600" algn="l">
              <a:buSzPct val="123000"/>
              <a:buChar char="•"/>
              <a:defRPr sz="3800"/>
            </a:pPr>
            <a:r>
              <a:t>2 seconds after big bang </a:t>
            </a:r>
          </a:p>
        </p:txBody>
      </p:sp>
      <p:sp>
        <p:nvSpPr>
          <p:cNvPr id="511" name="Solar Neutrinos:…"/>
          <p:cNvSpPr txBox="1"/>
          <p:nvPr/>
        </p:nvSpPr>
        <p:spPr>
          <a:xfrm>
            <a:off x="15669704" y="3100577"/>
            <a:ext cx="7306208" cy="1923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800"/>
            </a:pPr>
            <a:r>
              <a:t>Solar Neutrinos: </a:t>
            </a:r>
          </a:p>
          <a:p>
            <a:pPr lvl="1" marL="1092200" indent="-482600" algn="l">
              <a:buSzPct val="123000"/>
              <a:buChar char="•"/>
              <a:defRPr sz="3800"/>
            </a:pPr>
            <a:r>
              <a:t>400 keV ~20 MeV</a:t>
            </a:r>
          </a:p>
          <a:p>
            <a:pPr lvl="1" marL="1092200" indent="-482600" algn="l">
              <a:buSzPct val="123000"/>
              <a:buChar char="•"/>
              <a:defRPr sz="3800"/>
            </a:pPr>
            <a:r>
              <a:t>~</a:t>
            </a:r>
            <a14:m>
              <m:oMath>
                <m:r>
                  <a:rPr xmlns:a="http://schemas.openxmlformats.org/drawingml/2006/main" sz="46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7</m:t>
                </m:r>
                <m:r>
                  <a:rPr xmlns:a="http://schemas.openxmlformats.org/drawingml/2006/main" sz="46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*</m:t>
                </m:r>
                <m:sSup>
                  <m:e>
                    <m:r>
                      <a:rPr xmlns:a="http://schemas.openxmlformats.org/drawingml/2006/main" sz="4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4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7</m:t>
                    </m:r>
                  </m:sup>
                </m:sSup>
              </m:oMath>
            </a14:m>
            <a:r>
              <a:t> /</a:t>
            </a:r>
            <a14:m>
              <m:oMath>
                <m:r>
                  <a:rPr xmlns:a="http://schemas.openxmlformats.org/drawingml/2006/main" sz="46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m</m:t>
                </m:r>
                <m:sSup>
                  <m:e>
                    <m:r>
                      <a:rPr xmlns:a="http://schemas.openxmlformats.org/drawingml/2006/main" sz="4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p>
                    <m:r>
                      <a:rPr xmlns:a="http://schemas.openxmlformats.org/drawingml/2006/main" sz="4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/sec on Earth</a:t>
            </a:r>
          </a:p>
        </p:txBody>
      </p:sp>
      <p:sp>
        <p:nvSpPr>
          <p:cNvPr id="512" name="Supernova Neutrinos:…"/>
          <p:cNvSpPr txBox="1"/>
          <p:nvPr/>
        </p:nvSpPr>
        <p:spPr>
          <a:xfrm>
            <a:off x="15630016" y="5097902"/>
            <a:ext cx="4940784" cy="1231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800"/>
            </a:lvl1pPr>
            <a:lvl2pPr marL="1092200" indent="-482600" algn="l">
              <a:buSzPct val="123000"/>
              <a:buChar char="•"/>
              <a:defRPr sz="3800"/>
            </a:lvl2pPr>
          </a:lstStyle>
          <a:p>
            <a:pPr/>
            <a:r>
              <a:t>Supernova Neutrinos: </a:t>
            </a:r>
          </a:p>
          <a:p>
            <a:pPr lvl="1"/>
            <a:r>
              <a:t>~ MeV</a:t>
            </a:r>
          </a:p>
        </p:txBody>
      </p:sp>
      <p:sp>
        <p:nvSpPr>
          <p:cNvPr id="513" name="Reator Neutrons:…"/>
          <p:cNvSpPr txBox="1"/>
          <p:nvPr/>
        </p:nvSpPr>
        <p:spPr>
          <a:xfrm>
            <a:off x="15630016" y="6456768"/>
            <a:ext cx="3922015" cy="1231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800"/>
            </a:lvl1pPr>
            <a:lvl2pPr marL="1092200" indent="-482600" algn="l">
              <a:buSzPct val="123000"/>
              <a:buChar char="•"/>
              <a:defRPr sz="3800"/>
            </a:lvl2pPr>
          </a:lstStyle>
          <a:p>
            <a:pPr/>
            <a:r>
              <a:t>Reator Neutrons: </a:t>
            </a:r>
          </a:p>
          <a:p>
            <a:pPr lvl="1"/>
            <a:r>
              <a:t>~ MeV</a:t>
            </a:r>
          </a:p>
        </p:txBody>
      </p:sp>
      <p:sp>
        <p:nvSpPr>
          <p:cNvPr id="514" name="Atmospheric Neutrons:…"/>
          <p:cNvSpPr txBox="1"/>
          <p:nvPr/>
        </p:nvSpPr>
        <p:spPr>
          <a:xfrm>
            <a:off x="15630016" y="7755060"/>
            <a:ext cx="5218761" cy="1352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800"/>
            </a:pPr>
            <a:r>
              <a:t>Atmospheric Neutrons: </a:t>
            </a:r>
          </a:p>
          <a:p>
            <a:pPr lvl="1" marL="1092200" indent="-482600" algn="l">
              <a:buSzPct val="123000"/>
              <a:buChar char="•"/>
              <a:defRPr sz="3800"/>
            </a:pPr>
            <a:r>
              <a:t> MeV ~</a:t>
            </a:r>
            <a14:m>
              <m:oMath>
                <m:sSup>
                  <m:e>
                    <m:r>
                      <a:rPr xmlns:a="http://schemas.openxmlformats.org/drawingml/2006/main" sz="46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46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14</m:t>
                    </m:r>
                  </m:sup>
                </m:sSup>
                <m:r>
                  <a:rPr xmlns:a="http://schemas.openxmlformats.org/drawingml/2006/main" sz="46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e</m:t>
                </m:r>
                <m:r>
                  <a:rPr xmlns:a="http://schemas.openxmlformats.org/drawingml/2006/main" sz="46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V</m:t>
                </m:r>
              </m:oMath>
            </a14:m>
          </a:p>
        </p:txBody>
      </p:sp>
      <p:sp>
        <p:nvSpPr>
          <p:cNvPr id="515" name="AGN:…"/>
          <p:cNvSpPr txBox="1"/>
          <p:nvPr/>
        </p:nvSpPr>
        <p:spPr>
          <a:xfrm>
            <a:off x="15630016" y="9174502"/>
            <a:ext cx="2684705" cy="1231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800"/>
            </a:lvl1pPr>
            <a:lvl2pPr marL="1092200" indent="-482600" algn="l">
              <a:buSzPct val="123000"/>
              <a:buChar char="•"/>
              <a:defRPr sz="3800"/>
            </a:lvl2pPr>
          </a:lstStyle>
          <a:p>
            <a:pPr/>
            <a:r>
              <a:t>AGN: </a:t>
            </a:r>
          </a:p>
          <a:p>
            <a:pPr lvl="1"/>
            <a:r>
              <a:t> GeV ~</a:t>
            </a:r>
          </a:p>
        </p:txBody>
      </p:sp>
      <p:sp>
        <p:nvSpPr>
          <p:cNvPr id="516" name="Cosmogenic neutrino:…"/>
          <p:cNvSpPr txBox="1"/>
          <p:nvPr/>
        </p:nvSpPr>
        <p:spPr>
          <a:xfrm>
            <a:off x="15598406" y="10533368"/>
            <a:ext cx="5004004" cy="1231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800"/>
            </a:lvl1pPr>
            <a:lvl2pPr marL="1092200" indent="-482600" algn="l">
              <a:buSzPct val="123000"/>
              <a:buChar char="•"/>
              <a:defRPr sz="3800"/>
            </a:lvl2pPr>
          </a:lstStyle>
          <a:p>
            <a:pPr/>
            <a:r>
              <a:t>Cosmogenic neutrino: </a:t>
            </a:r>
          </a:p>
          <a:p>
            <a:pPr lvl="1"/>
            <a:r>
              <a:t> PeV ~</a:t>
            </a:r>
          </a:p>
        </p:txBody>
      </p:sp>
      <p:sp>
        <p:nvSpPr>
          <p:cNvPr id="517" name="方程式"/>
          <p:cNvSpPr txBox="1"/>
          <p:nvPr/>
        </p:nvSpPr>
        <p:spPr>
          <a:xfrm>
            <a:off x="3059268" y="2176325"/>
            <a:ext cx="9934053" cy="68222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&gt;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19.6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V</m:t>
                  </m:r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+</m:t>
                  </m:r>
                  <m:sSub>
                    <m:e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sub>
                  </m:sSub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→</m:t>
                  </m:r>
                  <m:sSup>
                    <m:e>
                      <m:r>
                        <m:rPr>
                          <m:sty m:val="p"/>
                        </m:rP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→</m:t>
                  </m:r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n</m:t>
                  </m:r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+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sup>
                  </m:sSup>
                </m:oMath>
              </m:oMathPara>
            </a14:m>
            <a:endParaRPr sz="4800">
              <a:solidFill>
                <a:srgbClr val="FFFFFF"/>
              </a:solidFill>
            </a:endParaRPr>
          </a:p>
        </p:txBody>
      </p:sp>
      <p:sp>
        <p:nvSpPr>
          <p:cNvPr id="518" name="p: Cosmic rays( )"/>
          <p:cNvSpPr txBox="1"/>
          <p:nvPr/>
        </p:nvSpPr>
        <p:spPr>
          <a:xfrm>
            <a:off x="1436063" y="4742535"/>
            <a:ext cx="5212727" cy="673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/>
            </a:pPr>
            <a:r>
              <a:t>p: Cosmic rays(</a:t>
            </a:r>
            <a14:m>
              <m:oMath>
                <m:sSup>
                  <m:e>
                    <m:r>
                      <a:rPr xmlns:a="http://schemas.openxmlformats.org/drawingml/2006/main" sz="39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39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19.6</m:t>
                    </m:r>
                  </m:sup>
                </m:sSup>
                <m:r>
                  <a:rPr xmlns:a="http://schemas.openxmlformats.org/drawingml/2006/main" sz="39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e</m:t>
                </m:r>
                <m:r>
                  <a:rPr xmlns:a="http://schemas.openxmlformats.org/drawingml/2006/main" sz="39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V</m:t>
                </m:r>
              </m:oMath>
            </a14:m>
            <a:r>
              <a:t>)</a:t>
            </a:r>
          </a:p>
        </p:txBody>
      </p:sp>
      <p:sp>
        <p:nvSpPr>
          <p:cNvPr id="519" name="線條"/>
          <p:cNvSpPr/>
          <p:nvPr/>
        </p:nvSpPr>
        <p:spPr>
          <a:xfrm rot="18810606">
            <a:off x="1529073" y="7629987"/>
            <a:ext cx="705896" cy="1585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03" h="21600" fill="norm" stroke="1" extrusionOk="0">
                <a:moveTo>
                  <a:pt x="1903" y="21600"/>
                </a:moveTo>
                <a:cubicBezTo>
                  <a:pt x="-615" y="20342"/>
                  <a:pt x="-638" y="17779"/>
                  <a:pt x="1857" y="16500"/>
                </a:cubicBezTo>
                <a:cubicBezTo>
                  <a:pt x="4821" y="14982"/>
                  <a:pt x="11261" y="15875"/>
                  <a:pt x="10908" y="12803"/>
                </a:cubicBezTo>
                <a:cubicBezTo>
                  <a:pt x="10718" y="11155"/>
                  <a:pt x="7543" y="10652"/>
                  <a:pt x="6855" y="9137"/>
                </a:cubicBezTo>
                <a:cubicBezTo>
                  <a:pt x="5900" y="7032"/>
                  <a:pt x="9337" y="5307"/>
                  <a:pt x="13314" y="5321"/>
                </a:cubicBezTo>
                <a:cubicBezTo>
                  <a:pt x="14969" y="5327"/>
                  <a:pt x="16735" y="5490"/>
                  <a:pt x="18081" y="4823"/>
                </a:cubicBezTo>
                <a:cubicBezTo>
                  <a:pt x="20962" y="3397"/>
                  <a:pt x="19792" y="295"/>
                  <a:pt x="16261" y="0"/>
                </a:cubicBezTo>
              </a:path>
            </a:pathLst>
          </a:custGeom>
          <a:ln w="25400">
            <a:solidFill>
              <a:schemeClr val="accent3">
                <a:hueOff val="-385756"/>
                <a:satOff val="-32155"/>
                <a:lumOff val="1796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20" name="線條"/>
          <p:cNvSpPr/>
          <p:nvPr/>
        </p:nvSpPr>
        <p:spPr>
          <a:xfrm>
            <a:off x="3595300" y="5535592"/>
            <a:ext cx="894253" cy="1433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03" h="21600" fill="norm" stroke="1" extrusionOk="0">
                <a:moveTo>
                  <a:pt x="1903" y="21600"/>
                </a:moveTo>
                <a:cubicBezTo>
                  <a:pt x="-615" y="20342"/>
                  <a:pt x="-638" y="17779"/>
                  <a:pt x="1857" y="16500"/>
                </a:cubicBezTo>
                <a:cubicBezTo>
                  <a:pt x="4821" y="14982"/>
                  <a:pt x="11261" y="15875"/>
                  <a:pt x="10908" y="12803"/>
                </a:cubicBezTo>
                <a:cubicBezTo>
                  <a:pt x="10718" y="11155"/>
                  <a:pt x="7543" y="10652"/>
                  <a:pt x="6855" y="9137"/>
                </a:cubicBezTo>
                <a:cubicBezTo>
                  <a:pt x="5900" y="7032"/>
                  <a:pt x="9337" y="5307"/>
                  <a:pt x="13314" y="5321"/>
                </a:cubicBezTo>
                <a:cubicBezTo>
                  <a:pt x="14969" y="5327"/>
                  <a:pt x="16735" y="5490"/>
                  <a:pt x="18081" y="4823"/>
                </a:cubicBezTo>
                <a:cubicBezTo>
                  <a:pt x="20962" y="3397"/>
                  <a:pt x="19792" y="295"/>
                  <a:pt x="16261" y="0"/>
                </a:cubicBezTo>
              </a:path>
            </a:pathLst>
          </a:custGeom>
          <a:ln w="25400">
            <a:solidFill>
              <a:schemeClr val="accent3">
                <a:hueOff val="-385756"/>
                <a:satOff val="-32155"/>
                <a:lumOff val="1796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21" name="線條"/>
          <p:cNvSpPr/>
          <p:nvPr/>
        </p:nvSpPr>
        <p:spPr>
          <a:xfrm>
            <a:off x="6389300" y="8210529"/>
            <a:ext cx="894253" cy="1433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03" h="21600" fill="norm" stroke="1" extrusionOk="0">
                <a:moveTo>
                  <a:pt x="1903" y="21600"/>
                </a:moveTo>
                <a:cubicBezTo>
                  <a:pt x="-615" y="20342"/>
                  <a:pt x="-638" y="17779"/>
                  <a:pt x="1857" y="16500"/>
                </a:cubicBezTo>
                <a:cubicBezTo>
                  <a:pt x="4821" y="14982"/>
                  <a:pt x="11261" y="15875"/>
                  <a:pt x="10908" y="12803"/>
                </a:cubicBezTo>
                <a:cubicBezTo>
                  <a:pt x="10718" y="11155"/>
                  <a:pt x="7543" y="10652"/>
                  <a:pt x="6855" y="9137"/>
                </a:cubicBezTo>
                <a:cubicBezTo>
                  <a:pt x="5900" y="7032"/>
                  <a:pt x="9337" y="5307"/>
                  <a:pt x="13314" y="5321"/>
                </a:cubicBezTo>
                <a:cubicBezTo>
                  <a:pt x="14969" y="5327"/>
                  <a:pt x="16735" y="5490"/>
                  <a:pt x="18081" y="4823"/>
                </a:cubicBezTo>
                <a:cubicBezTo>
                  <a:pt x="20962" y="3397"/>
                  <a:pt x="19792" y="295"/>
                  <a:pt x="16261" y="0"/>
                </a:cubicBezTo>
              </a:path>
            </a:pathLst>
          </a:custGeom>
          <a:ln w="25400">
            <a:solidFill>
              <a:schemeClr val="accent3">
                <a:hueOff val="-385756"/>
                <a:satOff val="-32155"/>
                <a:lumOff val="1796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22" name="線條"/>
          <p:cNvSpPr/>
          <p:nvPr/>
        </p:nvSpPr>
        <p:spPr>
          <a:xfrm>
            <a:off x="7865675" y="5535592"/>
            <a:ext cx="894253" cy="1433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03" h="21600" fill="norm" stroke="1" extrusionOk="0">
                <a:moveTo>
                  <a:pt x="1903" y="21600"/>
                </a:moveTo>
                <a:cubicBezTo>
                  <a:pt x="-615" y="20342"/>
                  <a:pt x="-638" y="17779"/>
                  <a:pt x="1857" y="16500"/>
                </a:cubicBezTo>
                <a:cubicBezTo>
                  <a:pt x="4821" y="14982"/>
                  <a:pt x="11261" y="15875"/>
                  <a:pt x="10908" y="12803"/>
                </a:cubicBezTo>
                <a:cubicBezTo>
                  <a:pt x="10718" y="11155"/>
                  <a:pt x="7543" y="10652"/>
                  <a:pt x="6855" y="9137"/>
                </a:cubicBezTo>
                <a:cubicBezTo>
                  <a:pt x="5900" y="7032"/>
                  <a:pt x="9337" y="5307"/>
                  <a:pt x="13314" y="5321"/>
                </a:cubicBezTo>
                <a:cubicBezTo>
                  <a:pt x="14969" y="5327"/>
                  <a:pt x="16735" y="5490"/>
                  <a:pt x="18081" y="4823"/>
                </a:cubicBezTo>
                <a:cubicBezTo>
                  <a:pt x="20962" y="3397"/>
                  <a:pt x="19792" y="295"/>
                  <a:pt x="16261" y="0"/>
                </a:cubicBezTo>
              </a:path>
            </a:pathLst>
          </a:custGeom>
          <a:ln w="25400">
            <a:solidFill>
              <a:schemeClr val="accent3">
                <a:hueOff val="-385756"/>
                <a:satOff val="-32155"/>
                <a:lumOff val="1796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23" name="線條"/>
          <p:cNvSpPr/>
          <p:nvPr/>
        </p:nvSpPr>
        <p:spPr>
          <a:xfrm>
            <a:off x="3323186" y="9424967"/>
            <a:ext cx="894253" cy="1433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03" h="21600" fill="norm" stroke="1" extrusionOk="0">
                <a:moveTo>
                  <a:pt x="1903" y="21600"/>
                </a:moveTo>
                <a:cubicBezTo>
                  <a:pt x="-615" y="20342"/>
                  <a:pt x="-638" y="17779"/>
                  <a:pt x="1857" y="16500"/>
                </a:cubicBezTo>
                <a:cubicBezTo>
                  <a:pt x="4821" y="14982"/>
                  <a:pt x="11261" y="15875"/>
                  <a:pt x="10908" y="12803"/>
                </a:cubicBezTo>
                <a:cubicBezTo>
                  <a:pt x="10718" y="11155"/>
                  <a:pt x="7543" y="10652"/>
                  <a:pt x="6855" y="9137"/>
                </a:cubicBezTo>
                <a:cubicBezTo>
                  <a:pt x="5900" y="7032"/>
                  <a:pt x="9337" y="5307"/>
                  <a:pt x="13314" y="5321"/>
                </a:cubicBezTo>
                <a:cubicBezTo>
                  <a:pt x="14969" y="5327"/>
                  <a:pt x="16735" y="5490"/>
                  <a:pt x="18081" y="4823"/>
                </a:cubicBezTo>
                <a:cubicBezTo>
                  <a:pt x="20962" y="3397"/>
                  <a:pt x="19792" y="295"/>
                  <a:pt x="16261" y="0"/>
                </a:cubicBezTo>
              </a:path>
            </a:pathLst>
          </a:custGeom>
          <a:ln w="25400">
            <a:solidFill>
              <a:schemeClr val="accent3">
                <a:hueOff val="-385756"/>
                <a:satOff val="-32155"/>
                <a:lumOff val="1796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24" name="線條"/>
          <p:cNvSpPr/>
          <p:nvPr/>
        </p:nvSpPr>
        <p:spPr>
          <a:xfrm rot="14536740">
            <a:off x="4746238" y="7152418"/>
            <a:ext cx="894252" cy="1433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03" h="21600" fill="norm" stroke="1" extrusionOk="0">
                <a:moveTo>
                  <a:pt x="1903" y="21600"/>
                </a:moveTo>
                <a:cubicBezTo>
                  <a:pt x="-615" y="20342"/>
                  <a:pt x="-638" y="17779"/>
                  <a:pt x="1857" y="16500"/>
                </a:cubicBezTo>
                <a:cubicBezTo>
                  <a:pt x="4821" y="14982"/>
                  <a:pt x="11261" y="15875"/>
                  <a:pt x="10908" y="12803"/>
                </a:cubicBezTo>
                <a:cubicBezTo>
                  <a:pt x="10718" y="11155"/>
                  <a:pt x="7543" y="10652"/>
                  <a:pt x="6855" y="9137"/>
                </a:cubicBezTo>
                <a:cubicBezTo>
                  <a:pt x="5900" y="7032"/>
                  <a:pt x="9337" y="5307"/>
                  <a:pt x="13314" y="5321"/>
                </a:cubicBezTo>
                <a:cubicBezTo>
                  <a:pt x="14969" y="5327"/>
                  <a:pt x="16735" y="5490"/>
                  <a:pt x="18081" y="4823"/>
                </a:cubicBezTo>
                <a:cubicBezTo>
                  <a:pt x="20962" y="3397"/>
                  <a:pt x="19792" y="295"/>
                  <a:pt x="16261" y="0"/>
                </a:cubicBezTo>
              </a:path>
            </a:pathLst>
          </a:custGeom>
          <a:ln w="25400">
            <a:solidFill>
              <a:schemeClr val="accent3">
                <a:hueOff val="-385756"/>
                <a:satOff val="-32155"/>
                <a:lumOff val="1796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25" name="線條"/>
          <p:cNvSpPr/>
          <p:nvPr/>
        </p:nvSpPr>
        <p:spPr>
          <a:xfrm rot="14536740">
            <a:off x="6563925" y="10922730"/>
            <a:ext cx="894253" cy="1433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03" h="21600" fill="norm" stroke="1" extrusionOk="0">
                <a:moveTo>
                  <a:pt x="1903" y="21600"/>
                </a:moveTo>
                <a:cubicBezTo>
                  <a:pt x="-615" y="20342"/>
                  <a:pt x="-638" y="17779"/>
                  <a:pt x="1857" y="16500"/>
                </a:cubicBezTo>
                <a:cubicBezTo>
                  <a:pt x="4821" y="14982"/>
                  <a:pt x="11261" y="15875"/>
                  <a:pt x="10908" y="12803"/>
                </a:cubicBezTo>
                <a:cubicBezTo>
                  <a:pt x="10718" y="11155"/>
                  <a:pt x="7543" y="10652"/>
                  <a:pt x="6855" y="9137"/>
                </a:cubicBezTo>
                <a:cubicBezTo>
                  <a:pt x="5900" y="7032"/>
                  <a:pt x="9337" y="5307"/>
                  <a:pt x="13314" y="5321"/>
                </a:cubicBezTo>
                <a:cubicBezTo>
                  <a:pt x="14969" y="5327"/>
                  <a:pt x="16735" y="5490"/>
                  <a:pt x="18081" y="4823"/>
                </a:cubicBezTo>
                <a:cubicBezTo>
                  <a:pt x="20962" y="3397"/>
                  <a:pt x="19792" y="295"/>
                  <a:pt x="16261" y="0"/>
                </a:cubicBezTo>
              </a:path>
            </a:pathLst>
          </a:custGeom>
          <a:ln w="25400">
            <a:solidFill>
              <a:schemeClr val="accent3">
                <a:hueOff val="-385756"/>
                <a:satOff val="-32155"/>
                <a:lumOff val="1796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26" name="線條"/>
          <p:cNvSpPr/>
          <p:nvPr/>
        </p:nvSpPr>
        <p:spPr>
          <a:xfrm rot="16775345">
            <a:off x="11016863" y="6356516"/>
            <a:ext cx="894252" cy="1433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03" h="21600" fill="norm" stroke="1" extrusionOk="0">
                <a:moveTo>
                  <a:pt x="1903" y="21600"/>
                </a:moveTo>
                <a:cubicBezTo>
                  <a:pt x="-615" y="20342"/>
                  <a:pt x="-638" y="17779"/>
                  <a:pt x="1857" y="16500"/>
                </a:cubicBezTo>
                <a:cubicBezTo>
                  <a:pt x="4821" y="14982"/>
                  <a:pt x="11261" y="15875"/>
                  <a:pt x="10908" y="12803"/>
                </a:cubicBezTo>
                <a:cubicBezTo>
                  <a:pt x="10718" y="11155"/>
                  <a:pt x="7543" y="10652"/>
                  <a:pt x="6855" y="9137"/>
                </a:cubicBezTo>
                <a:cubicBezTo>
                  <a:pt x="5900" y="7032"/>
                  <a:pt x="9337" y="5307"/>
                  <a:pt x="13314" y="5321"/>
                </a:cubicBezTo>
                <a:cubicBezTo>
                  <a:pt x="14969" y="5327"/>
                  <a:pt x="16735" y="5490"/>
                  <a:pt x="18081" y="4823"/>
                </a:cubicBezTo>
                <a:cubicBezTo>
                  <a:pt x="20962" y="3397"/>
                  <a:pt x="19792" y="295"/>
                  <a:pt x="16261" y="0"/>
                </a:cubicBezTo>
              </a:path>
            </a:pathLst>
          </a:custGeom>
          <a:ln w="25400">
            <a:solidFill>
              <a:schemeClr val="accent3">
                <a:hueOff val="-385756"/>
                <a:satOff val="-32155"/>
                <a:lumOff val="1796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27" name="CMB"/>
          <p:cNvSpPr txBox="1"/>
          <p:nvPr/>
        </p:nvSpPr>
        <p:spPr>
          <a:xfrm>
            <a:off x="6501185" y="12096089"/>
            <a:ext cx="1040080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chemeClr val="accent3">
                    <a:hueOff val="-385756"/>
                    <a:satOff val="-32155"/>
                    <a:lumOff val="17967"/>
                  </a:schemeClr>
                </a:solidFill>
              </a:defRPr>
            </a:lvl1pPr>
          </a:lstStyle>
          <a:p>
            <a:pPr/>
            <a:r>
              <a:t>CMB</a:t>
            </a:r>
          </a:p>
        </p:txBody>
      </p:sp>
      <p:sp>
        <p:nvSpPr>
          <p:cNvPr id="528" name="線條"/>
          <p:cNvSpPr/>
          <p:nvPr/>
        </p:nvSpPr>
        <p:spPr>
          <a:xfrm rot="4117172">
            <a:off x="9744871" y="11578659"/>
            <a:ext cx="894252" cy="1433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03" h="21600" fill="norm" stroke="1" extrusionOk="0">
                <a:moveTo>
                  <a:pt x="1903" y="21600"/>
                </a:moveTo>
                <a:cubicBezTo>
                  <a:pt x="-615" y="20342"/>
                  <a:pt x="-638" y="17779"/>
                  <a:pt x="1857" y="16500"/>
                </a:cubicBezTo>
                <a:cubicBezTo>
                  <a:pt x="4821" y="14982"/>
                  <a:pt x="11261" y="15875"/>
                  <a:pt x="10908" y="12803"/>
                </a:cubicBezTo>
                <a:cubicBezTo>
                  <a:pt x="10718" y="11155"/>
                  <a:pt x="7543" y="10652"/>
                  <a:pt x="6855" y="9137"/>
                </a:cubicBezTo>
                <a:cubicBezTo>
                  <a:pt x="5900" y="7032"/>
                  <a:pt x="9337" y="5307"/>
                  <a:pt x="13314" y="5321"/>
                </a:cubicBezTo>
                <a:cubicBezTo>
                  <a:pt x="14969" y="5327"/>
                  <a:pt x="16735" y="5490"/>
                  <a:pt x="18081" y="4823"/>
                </a:cubicBezTo>
                <a:cubicBezTo>
                  <a:pt x="20962" y="3397"/>
                  <a:pt x="19792" y="295"/>
                  <a:pt x="16261" y="0"/>
                </a:cubicBezTo>
              </a:path>
            </a:pathLst>
          </a:custGeom>
          <a:ln w="25400">
            <a:solidFill>
              <a:schemeClr val="accent3">
                <a:hueOff val="-385756"/>
                <a:satOff val="-32155"/>
                <a:lumOff val="1796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grpSp>
        <p:nvGrpSpPr>
          <p:cNvPr id="531" name="群組"/>
          <p:cNvGrpSpPr/>
          <p:nvPr/>
        </p:nvGrpSpPr>
        <p:grpSpPr>
          <a:xfrm>
            <a:off x="3945629" y="6327163"/>
            <a:ext cx="1968189" cy="1171307"/>
            <a:chOff x="0" y="0"/>
            <a:chExt cx="1968188" cy="1171306"/>
          </a:xfrm>
        </p:grpSpPr>
        <p:sp>
          <p:nvSpPr>
            <p:cNvPr id="529" name="線條"/>
            <p:cNvSpPr/>
            <p:nvPr/>
          </p:nvSpPr>
          <p:spPr>
            <a:xfrm>
              <a:off x="-1" y="249808"/>
              <a:ext cx="1968190" cy="921499"/>
            </a:xfrm>
            <a:prstGeom prst="line">
              <a:avLst/>
            </a:prstGeom>
            <a:noFill/>
            <a:ln w="101600" cap="flat">
              <a:solidFill>
                <a:schemeClr val="accent1">
                  <a:lumOff val="13575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30" name="方程式"/>
            <p:cNvSpPr txBox="1"/>
            <p:nvPr/>
          </p:nvSpPr>
          <p:spPr>
            <a:xfrm>
              <a:off x="921772" y="0"/>
              <a:ext cx="672271" cy="453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m:rPr>
                            <m:sty m:val="p"/>
                          </m:rPr>
                          <a:rPr xmlns:a="http://schemas.openxmlformats.org/drawingml/2006/main" sz="47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xmlns:a="http://schemas.openxmlformats.org/drawingml/2006/main" sz="47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m:oMathPara>
              </a14:m>
              <a:endParaRPr sz="4700">
                <a:solidFill>
                  <a:srgbClr val="FFFFFF"/>
                </a:solidFill>
              </a:endParaRPr>
            </a:p>
          </p:txBody>
        </p:sp>
      </p:grpSp>
      <p:grpSp>
        <p:nvGrpSpPr>
          <p:cNvPr id="536" name="群組"/>
          <p:cNvGrpSpPr/>
          <p:nvPr/>
        </p:nvGrpSpPr>
        <p:grpSpPr>
          <a:xfrm>
            <a:off x="5901311" y="7091619"/>
            <a:ext cx="2555310" cy="2094993"/>
            <a:chOff x="0" y="0"/>
            <a:chExt cx="2555308" cy="2094991"/>
          </a:xfrm>
        </p:grpSpPr>
        <p:sp>
          <p:nvSpPr>
            <p:cNvPr id="532" name="線條"/>
            <p:cNvSpPr/>
            <p:nvPr/>
          </p:nvSpPr>
          <p:spPr>
            <a:xfrm>
              <a:off x="146588" y="512397"/>
              <a:ext cx="2408721" cy="522675"/>
            </a:xfrm>
            <a:prstGeom prst="line">
              <a:avLst/>
            </a:prstGeom>
            <a:noFill/>
            <a:ln w="101600" cap="flat">
              <a:solidFill>
                <a:schemeClr val="accent3">
                  <a:hueOff val="-385756"/>
                  <a:satOff val="-32155"/>
                  <a:lumOff val="17967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33" name="線條"/>
            <p:cNvSpPr/>
            <p:nvPr/>
          </p:nvSpPr>
          <p:spPr>
            <a:xfrm>
              <a:off x="123200" y="601151"/>
              <a:ext cx="1656053" cy="1406750"/>
            </a:xfrm>
            <a:prstGeom prst="line">
              <a:avLst/>
            </a:prstGeom>
            <a:noFill/>
            <a:ln w="101600" cap="flat">
              <a:solidFill>
                <a:schemeClr val="accent1">
                  <a:lumOff val="13575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34" name="n"/>
            <p:cNvSpPr txBox="1"/>
            <p:nvPr/>
          </p:nvSpPr>
          <p:spPr>
            <a:xfrm>
              <a:off x="1312160" y="-1"/>
              <a:ext cx="432055" cy="771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500"/>
              </a:lvl1pPr>
            </a:lstStyle>
            <a:p>
              <a:pPr/>
              <a:r>
                <a:t>n</a:t>
              </a:r>
            </a:p>
          </p:txBody>
        </p:sp>
        <p:sp>
          <p:nvSpPr>
            <p:cNvPr id="535" name="文字"/>
            <p:cNvSpPr txBox="1"/>
            <p:nvPr/>
          </p:nvSpPr>
          <p:spPr>
            <a:xfrm>
              <a:off x="0" y="1189149"/>
              <a:ext cx="833876" cy="9058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500"/>
              </a:lvl1pPr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sSup>
                      <m:e>
                        <m:r>
                          <a:rPr xmlns:a="http://schemas.openxmlformats.org/drawingml/2006/main" sz="57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xmlns:a="http://schemas.openxmlformats.org/drawingml/2006/main" sz="57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m:oMathPara>
              </a14:m>
            </a:p>
          </p:txBody>
        </p:sp>
      </p:grpSp>
      <p:sp>
        <p:nvSpPr>
          <p:cNvPr id="537" name="線條"/>
          <p:cNvSpPr/>
          <p:nvPr/>
        </p:nvSpPr>
        <p:spPr>
          <a:xfrm>
            <a:off x="992187" y="5236020"/>
            <a:ext cx="3069743" cy="1406933"/>
          </a:xfrm>
          <a:prstGeom prst="line">
            <a:avLst/>
          </a:prstGeom>
          <a:ln w="101600">
            <a:solidFill>
              <a:schemeClr val="accent1">
                <a:lumOff val="13575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grpSp>
        <p:nvGrpSpPr>
          <p:cNvPr id="544" name="群組"/>
          <p:cNvGrpSpPr/>
          <p:nvPr/>
        </p:nvGrpSpPr>
        <p:grpSpPr>
          <a:xfrm>
            <a:off x="8471447" y="7148767"/>
            <a:ext cx="4977102" cy="3284240"/>
            <a:chOff x="0" y="0"/>
            <a:chExt cx="4977101" cy="3284238"/>
          </a:xfrm>
        </p:grpSpPr>
        <p:sp>
          <p:nvSpPr>
            <p:cNvPr id="538" name="線條"/>
            <p:cNvSpPr/>
            <p:nvPr/>
          </p:nvSpPr>
          <p:spPr>
            <a:xfrm flipV="1">
              <a:off x="146287" y="734588"/>
              <a:ext cx="1829107" cy="291589"/>
            </a:xfrm>
            <a:prstGeom prst="line">
              <a:avLst/>
            </a:prstGeom>
            <a:noFill/>
            <a:ln w="101600" cap="flat">
              <a:solidFill>
                <a:schemeClr val="accent1">
                  <a:lumOff val="13575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39" name="線條"/>
            <p:cNvSpPr/>
            <p:nvPr/>
          </p:nvSpPr>
          <p:spPr>
            <a:xfrm>
              <a:off x="24654" y="991102"/>
              <a:ext cx="4141545" cy="1730252"/>
            </a:xfrm>
            <a:prstGeom prst="line">
              <a:avLst/>
            </a:prstGeom>
            <a:noFill/>
            <a:ln w="101600" cap="flat">
              <a:solidFill>
                <a:schemeClr val="accent3">
                  <a:hueOff val="-385756"/>
                  <a:satOff val="-32155"/>
                  <a:lumOff val="17967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40" name="線條"/>
            <p:cNvSpPr/>
            <p:nvPr/>
          </p:nvSpPr>
          <p:spPr>
            <a:xfrm>
              <a:off x="0" y="1046921"/>
              <a:ext cx="2629097" cy="253602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41" name="p"/>
            <p:cNvSpPr txBox="1"/>
            <p:nvPr/>
          </p:nvSpPr>
          <p:spPr>
            <a:xfrm>
              <a:off x="671364" y="-1"/>
              <a:ext cx="770955" cy="771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500"/>
              </a:lvl1pPr>
            </a:lstStyle>
            <a:p>
              <a:pPr/>
              <a:r>
                <a:t>p  </a:t>
              </a:r>
            </a:p>
          </p:txBody>
        </p:sp>
        <p:sp>
          <p:nvSpPr>
            <p:cNvPr id="542" name="文字"/>
            <p:cNvSpPr txBox="1"/>
            <p:nvPr/>
          </p:nvSpPr>
          <p:spPr>
            <a:xfrm>
              <a:off x="2516020" y="576410"/>
              <a:ext cx="951334" cy="9058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500"/>
              </a:pPr>
              <a14:m>
                <m:oMath>
                  <m:sSup>
                    <m:e>
                      <m:r>
                        <a:rPr xmlns:a="http://schemas.openxmlformats.org/drawingml/2006/main" sz="58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58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</m:sup>
                  </m:sSup>
                </m:oMath>
              </a14:m>
              <a:r>
                <a:t> </a:t>
              </a:r>
            </a:p>
          </p:txBody>
        </p:sp>
        <p:sp>
          <p:nvSpPr>
            <p:cNvPr id="543" name="文字"/>
            <p:cNvSpPr txBox="1"/>
            <p:nvPr/>
          </p:nvSpPr>
          <p:spPr>
            <a:xfrm>
              <a:off x="4186096" y="2337306"/>
              <a:ext cx="791006" cy="9469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500"/>
              </a:pPr>
              <a14:m>
                <m:oMath>
                  <m:bar>
                    <m:barPr>
                      <m:ctrlPr>
                        <a:rPr xmlns:a="http://schemas.openxmlformats.org/drawingml/2006/main" sz="54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</m:ctrlPr>
                      <m:pos m:val="top"/>
                    </m:barPr>
                    <m:e>
                      <m:sSub>
                        <m:e>
                          <m:r>
                            <a:rPr xmlns:a="http://schemas.openxmlformats.org/drawingml/2006/main" sz="54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4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</m:e>
                  </m:bar>
                </m:oMath>
              </a14:m>
              <a:r>
                <a:t> </a:t>
              </a:r>
            </a:p>
          </p:txBody>
        </p:sp>
      </p:grpSp>
      <p:grpSp>
        <p:nvGrpSpPr>
          <p:cNvPr id="549" name="群組"/>
          <p:cNvGrpSpPr/>
          <p:nvPr/>
        </p:nvGrpSpPr>
        <p:grpSpPr>
          <a:xfrm>
            <a:off x="7595199" y="9102820"/>
            <a:ext cx="5461343" cy="2952588"/>
            <a:chOff x="0" y="0"/>
            <a:chExt cx="5461342" cy="2952587"/>
          </a:xfrm>
        </p:grpSpPr>
        <p:sp>
          <p:nvSpPr>
            <p:cNvPr id="545" name="線條"/>
            <p:cNvSpPr/>
            <p:nvPr/>
          </p:nvSpPr>
          <p:spPr>
            <a:xfrm>
              <a:off x="30348" y="81115"/>
              <a:ext cx="1675343" cy="2051253"/>
            </a:xfrm>
            <a:prstGeom prst="line">
              <a:avLst/>
            </a:prstGeom>
            <a:noFill/>
            <a:ln w="101600" cap="flat">
              <a:solidFill>
                <a:schemeClr val="accent1">
                  <a:lumOff val="13575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46" name="線條"/>
            <p:cNvSpPr/>
            <p:nvPr/>
          </p:nvSpPr>
          <p:spPr>
            <a:xfrm>
              <a:off x="0" y="0"/>
              <a:ext cx="5193428" cy="2090132"/>
            </a:xfrm>
            <a:prstGeom prst="line">
              <a:avLst/>
            </a:prstGeom>
            <a:noFill/>
            <a:ln w="101600" cap="flat">
              <a:solidFill>
                <a:schemeClr val="accent3">
                  <a:hueOff val="-385756"/>
                  <a:satOff val="-32155"/>
                  <a:lumOff val="17967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47" name="文字"/>
            <p:cNvSpPr txBox="1"/>
            <p:nvPr/>
          </p:nvSpPr>
          <p:spPr>
            <a:xfrm>
              <a:off x="4630146" y="1910567"/>
              <a:ext cx="831197" cy="10420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500"/>
              </a:pPr>
              <a14:m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b>
                  </m:sSub>
                </m:oMath>
              </a14:m>
              <a:r>
                <a:t> </a:t>
              </a:r>
            </a:p>
          </p:txBody>
        </p:sp>
        <p:sp>
          <p:nvSpPr>
            <p:cNvPr id="548" name="文字"/>
            <p:cNvSpPr txBox="1"/>
            <p:nvPr/>
          </p:nvSpPr>
          <p:spPr>
            <a:xfrm>
              <a:off x="943027" y="1976239"/>
              <a:ext cx="1007942" cy="910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500"/>
              </a:pPr>
              <a14:m>
                <m:oMath>
                  <m:sSup>
                    <m:e>
                      <m:r>
                        <a:rPr xmlns:a="http://schemas.openxmlformats.org/drawingml/2006/main" sz="54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e>
                    <m:sup>
                      <m:r>
                        <a:rPr xmlns:a="http://schemas.openxmlformats.org/drawingml/2006/main" sz="54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sup>
                  </m:sSup>
                </m:oMath>
              </a14:m>
              <a:r>
                <a:t>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4" grpId="6"/>
      <p:bldP build="whole" bldLvl="1" animBg="1" rev="0" advAuto="0" spid="536" grpId="5"/>
      <p:bldP build="whole" bldLvl="1" animBg="1" rev="0" advAuto="0" spid="518" grpId="2"/>
      <p:bldP build="whole" bldLvl="1" animBg="1" rev="0" advAuto="0" spid="549" grpId="7"/>
      <p:bldP build="whole" bldLvl="1" animBg="1" rev="0" advAuto="0" spid="517" grpId="3"/>
      <p:bldP build="whole" bldLvl="1" animBg="1" rev="0" advAuto="0" spid="537" grpId="1"/>
      <p:bldP build="whole" bldLvl="1" animBg="1" rev="0" advAuto="0" spid="531" grpId="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II. Where are neutrinos coming from?"/>
          <p:cNvSpPr txBox="1"/>
          <p:nvPr/>
        </p:nvSpPr>
        <p:spPr>
          <a:xfrm>
            <a:off x="-19848" y="34810"/>
            <a:ext cx="9877604" cy="135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2389572">
              <a:lnSpc>
                <a:spcPct val="80000"/>
              </a:lnSpc>
              <a:defRPr b="1" spc="-97" sz="4900">
                <a:solidFill>
                  <a:srgbClr val="6C6C6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II. Where are neutrinos coming from?</a:t>
            </a:r>
          </a:p>
        </p:txBody>
      </p:sp>
      <p:sp>
        <p:nvSpPr>
          <p:cNvPr id="552" name="Cosmological Neutrino Background:…"/>
          <p:cNvSpPr txBox="1"/>
          <p:nvPr/>
        </p:nvSpPr>
        <p:spPr>
          <a:xfrm>
            <a:off x="15725279" y="1291517"/>
            <a:ext cx="7935317" cy="1802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/>
            </a:pPr>
            <a:r>
              <a:t>Cosmological Neutrino Background:</a:t>
            </a:r>
          </a:p>
          <a:p>
            <a:pPr lvl="1" marL="1092200" indent="-482600" algn="l">
              <a:buSzPct val="123000"/>
              <a:buChar char="•"/>
              <a:defRPr sz="3800"/>
            </a:pPr>
            <a:r>
              <a:t>1.9 K</a:t>
            </a:r>
          </a:p>
          <a:p>
            <a:pPr lvl="1" marL="1092200" indent="-482600" algn="l">
              <a:buSzPct val="123000"/>
              <a:buChar char="•"/>
              <a:defRPr sz="3800"/>
            </a:pPr>
            <a:r>
              <a:t>2 seconds after big bang </a:t>
            </a:r>
          </a:p>
        </p:txBody>
      </p:sp>
      <p:sp>
        <p:nvSpPr>
          <p:cNvPr id="553" name="Solar Neutrinos:…"/>
          <p:cNvSpPr txBox="1"/>
          <p:nvPr/>
        </p:nvSpPr>
        <p:spPr>
          <a:xfrm>
            <a:off x="15669704" y="3100577"/>
            <a:ext cx="7306208" cy="1923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800"/>
            </a:pPr>
            <a:r>
              <a:t>Solar Neutrinos: </a:t>
            </a:r>
          </a:p>
          <a:p>
            <a:pPr lvl="1" marL="1092200" indent="-482600" algn="l">
              <a:buSzPct val="123000"/>
              <a:buChar char="•"/>
              <a:defRPr sz="3800"/>
            </a:pPr>
            <a:r>
              <a:t>400 keV ~20 MeV</a:t>
            </a:r>
          </a:p>
          <a:p>
            <a:pPr lvl="1" marL="1092200" indent="-482600" algn="l">
              <a:buSzPct val="123000"/>
              <a:buChar char="•"/>
              <a:defRPr sz="3800"/>
            </a:pPr>
            <a:r>
              <a:t>~</a:t>
            </a:r>
            <a14:m>
              <m:oMath>
                <m:r>
                  <a:rPr xmlns:a="http://schemas.openxmlformats.org/drawingml/2006/main" sz="46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7</m:t>
                </m:r>
                <m:r>
                  <a:rPr xmlns:a="http://schemas.openxmlformats.org/drawingml/2006/main" sz="46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*</m:t>
                </m:r>
                <m:sSup>
                  <m:e>
                    <m:r>
                      <a:rPr xmlns:a="http://schemas.openxmlformats.org/drawingml/2006/main" sz="4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4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7</m:t>
                    </m:r>
                  </m:sup>
                </m:sSup>
              </m:oMath>
            </a14:m>
            <a:r>
              <a:t> /</a:t>
            </a:r>
            <a14:m>
              <m:oMath>
                <m:r>
                  <a:rPr xmlns:a="http://schemas.openxmlformats.org/drawingml/2006/main" sz="46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m</m:t>
                </m:r>
                <m:sSup>
                  <m:e>
                    <m:r>
                      <a:rPr xmlns:a="http://schemas.openxmlformats.org/drawingml/2006/main" sz="4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p>
                    <m:r>
                      <a:rPr xmlns:a="http://schemas.openxmlformats.org/drawingml/2006/main" sz="4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/sec on Earth</a:t>
            </a:r>
          </a:p>
        </p:txBody>
      </p:sp>
      <p:sp>
        <p:nvSpPr>
          <p:cNvPr id="554" name="Supernova Neutrinos:…"/>
          <p:cNvSpPr txBox="1"/>
          <p:nvPr/>
        </p:nvSpPr>
        <p:spPr>
          <a:xfrm>
            <a:off x="15630016" y="5097902"/>
            <a:ext cx="4940784" cy="1231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800"/>
            </a:lvl1pPr>
            <a:lvl2pPr marL="1092200" indent="-482600" algn="l">
              <a:buSzPct val="123000"/>
              <a:buChar char="•"/>
              <a:defRPr sz="3800"/>
            </a:lvl2pPr>
          </a:lstStyle>
          <a:p>
            <a:pPr/>
            <a:r>
              <a:t>Supernova Neutrinos: </a:t>
            </a:r>
          </a:p>
          <a:p>
            <a:pPr lvl="1"/>
            <a:r>
              <a:t>~ MeV</a:t>
            </a:r>
          </a:p>
        </p:txBody>
      </p:sp>
      <p:sp>
        <p:nvSpPr>
          <p:cNvPr id="555" name="Reator Neutrons:…"/>
          <p:cNvSpPr txBox="1"/>
          <p:nvPr/>
        </p:nvSpPr>
        <p:spPr>
          <a:xfrm>
            <a:off x="15630016" y="6456768"/>
            <a:ext cx="3922015" cy="1231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800"/>
            </a:lvl1pPr>
            <a:lvl2pPr marL="1092200" indent="-482600" algn="l">
              <a:buSzPct val="123000"/>
              <a:buChar char="•"/>
              <a:defRPr sz="3800"/>
            </a:lvl2pPr>
          </a:lstStyle>
          <a:p>
            <a:pPr/>
            <a:r>
              <a:t>Reator Neutrons: </a:t>
            </a:r>
          </a:p>
          <a:p>
            <a:pPr lvl="1"/>
            <a:r>
              <a:t>~ MeV</a:t>
            </a:r>
          </a:p>
        </p:txBody>
      </p:sp>
      <p:sp>
        <p:nvSpPr>
          <p:cNvPr id="556" name="Atmospheric Neutrons:…"/>
          <p:cNvSpPr txBox="1"/>
          <p:nvPr/>
        </p:nvSpPr>
        <p:spPr>
          <a:xfrm>
            <a:off x="15630016" y="7755060"/>
            <a:ext cx="5218761" cy="1352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800"/>
            </a:pPr>
            <a:r>
              <a:t>Atmospheric Neutrons: </a:t>
            </a:r>
          </a:p>
          <a:p>
            <a:pPr lvl="1" marL="1092200" indent="-482600" algn="l">
              <a:buSzPct val="123000"/>
              <a:buChar char="•"/>
              <a:defRPr sz="3800"/>
            </a:pPr>
            <a:r>
              <a:t> MeV ~</a:t>
            </a:r>
            <a14:m>
              <m:oMath>
                <m:sSup>
                  <m:e>
                    <m:r>
                      <a:rPr xmlns:a="http://schemas.openxmlformats.org/drawingml/2006/main" sz="46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46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14</m:t>
                    </m:r>
                  </m:sup>
                </m:sSup>
                <m:r>
                  <a:rPr xmlns:a="http://schemas.openxmlformats.org/drawingml/2006/main" sz="46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e</m:t>
                </m:r>
                <m:r>
                  <a:rPr xmlns:a="http://schemas.openxmlformats.org/drawingml/2006/main" sz="46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V</m:t>
                </m:r>
              </m:oMath>
            </a14:m>
          </a:p>
        </p:txBody>
      </p:sp>
      <p:sp>
        <p:nvSpPr>
          <p:cNvPr id="557" name="AGN:…"/>
          <p:cNvSpPr txBox="1"/>
          <p:nvPr/>
        </p:nvSpPr>
        <p:spPr>
          <a:xfrm>
            <a:off x="15630016" y="9174502"/>
            <a:ext cx="2684705" cy="1231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800"/>
            </a:lvl1pPr>
            <a:lvl2pPr marL="1092200" indent="-482600" algn="l">
              <a:buSzPct val="123000"/>
              <a:buChar char="•"/>
              <a:defRPr sz="3800"/>
            </a:lvl2pPr>
          </a:lstStyle>
          <a:p>
            <a:pPr/>
            <a:r>
              <a:t>AGN: </a:t>
            </a:r>
          </a:p>
          <a:p>
            <a:pPr lvl="1"/>
            <a:r>
              <a:t> GeV ~</a:t>
            </a:r>
          </a:p>
        </p:txBody>
      </p:sp>
      <p:sp>
        <p:nvSpPr>
          <p:cNvPr id="558" name="Cosmogenic neutrino:…"/>
          <p:cNvSpPr txBox="1"/>
          <p:nvPr/>
        </p:nvSpPr>
        <p:spPr>
          <a:xfrm>
            <a:off x="15598406" y="10533368"/>
            <a:ext cx="5004004" cy="1231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800"/>
            </a:lvl1pPr>
            <a:lvl2pPr marL="1092200" indent="-482600" algn="l">
              <a:buSzPct val="123000"/>
              <a:buChar char="•"/>
              <a:defRPr sz="3800"/>
            </a:lvl2pPr>
          </a:lstStyle>
          <a:p>
            <a:pPr/>
            <a:r>
              <a:t>Cosmogenic neutrino: </a:t>
            </a:r>
          </a:p>
          <a:p>
            <a:pPr lvl="1"/>
            <a:r>
              <a:t> PeV ~</a:t>
            </a:r>
          </a:p>
        </p:txBody>
      </p:sp>
      <p:pic>
        <p:nvPicPr>
          <p:cNvPr id="559" name="截圖 2020-11-25 上午1.15.23.png" descr="截圖 2020-11-25 上午1.15.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3675" y="1490561"/>
            <a:ext cx="10515600" cy="1168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neutrinos-energy.png" descr="neutrinos-energ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4962" y="1468437"/>
            <a:ext cx="14808201" cy="11684001"/>
          </a:xfrm>
          <a:prstGeom prst="rect">
            <a:avLst/>
          </a:prstGeom>
          <a:ln w="12700">
            <a:miter lim="400000"/>
          </a:ln>
        </p:spPr>
      </p:pic>
      <p:sp>
        <p:nvSpPr>
          <p:cNvPr id="561" name="矩形"/>
          <p:cNvSpPr/>
          <p:nvPr/>
        </p:nvSpPr>
        <p:spPr>
          <a:xfrm>
            <a:off x="2103437" y="1594162"/>
            <a:ext cx="3449775" cy="10187689"/>
          </a:xfrm>
          <a:prstGeom prst="rect">
            <a:avLst/>
          </a:prstGeom>
          <a:solidFill>
            <a:srgbClr val="A9A9A9">
              <a:alpha val="3280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62" name="矩形"/>
          <p:cNvSpPr/>
          <p:nvPr/>
        </p:nvSpPr>
        <p:spPr>
          <a:xfrm>
            <a:off x="12822442" y="1594162"/>
            <a:ext cx="1954145" cy="10187689"/>
          </a:xfrm>
          <a:prstGeom prst="rect">
            <a:avLst/>
          </a:prstGeom>
          <a:solidFill>
            <a:srgbClr val="A9A9A9">
              <a:alpha val="3280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1" grpId="2"/>
      <p:bldP build="whole" bldLvl="1" animBg="1" rev="0" advAuto="0" spid="560" grpId="1"/>
      <p:bldP build="whole" bldLvl="1" animBg="1" rev="0" advAuto="0" spid="562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III. How to detect neutrinos ?"/>
          <p:cNvSpPr txBox="1"/>
          <p:nvPr/>
        </p:nvSpPr>
        <p:spPr>
          <a:xfrm>
            <a:off x="5731269" y="6020181"/>
            <a:ext cx="12921462" cy="2769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64" sz="8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III. How to detect neutrinos 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III. How to detect neutrinos ?"/>
          <p:cNvSpPr txBox="1"/>
          <p:nvPr/>
        </p:nvSpPr>
        <p:spPr>
          <a:xfrm>
            <a:off x="-19848" y="34810"/>
            <a:ext cx="12147326" cy="135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6C6C6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III. How to detect neutrinos ?</a:t>
            </a:r>
          </a:p>
        </p:txBody>
      </p:sp>
      <p:sp>
        <p:nvSpPr>
          <p:cNvPr id="567" name="Start from CR"/>
          <p:cNvSpPr txBox="1"/>
          <p:nvPr/>
        </p:nvSpPr>
        <p:spPr>
          <a:xfrm>
            <a:off x="8837374" y="-4839"/>
            <a:ext cx="21971001" cy="1433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Start from CR</a:t>
            </a:r>
          </a:p>
        </p:txBody>
      </p:sp>
      <p:pic>
        <p:nvPicPr>
          <p:cNvPr id="568" name="shower_detection2.png" descr="shower_detection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6697" y="1403762"/>
            <a:ext cx="20563892" cy="12176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矩形"/>
          <p:cNvSpPr/>
          <p:nvPr/>
        </p:nvSpPr>
        <p:spPr>
          <a:xfrm>
            <a:off x="548134" y="2867695"/>
            <a:ext cx="13853214" cy="7980610"/>
          </a:xfrm>
          <a:prstGeom prst="rect">
            <a:avLst/>
          </a:prstGeom>
          <a:solidFill>
            <a:srgbClr val="A9A9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71" name="III. How to detect neutrinos ?"/>
          <p:cNvSpPr txBox="1"/>
          <p:nvPr/>
        </p:nvSpPr>
        <p:spPr>
          <a:xfrm>
            <a:off x="-19848" y="34810"/>
            <a:ext cx="12147326" cy="135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6C6C6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III. How to detect neutrinos ?</a:t>
            </a:r>
          </a:p>
        </p:txBody>
      </p:sp>
      <p:grpSp>
        <p:nvGrpSpPr>
          <p:cNvPr id="574" name="群組"/>
          <p:cNvGrpSpPr/>
          <p:nvPr/>
        </p:nvGrpSpPr>
        <p:grpSpPr>
          <a:xfrm>
            <a:off x="17131565" y="3086584"/>
            <a:ext cx="778003" cy="2073140"/>
            <a:chOff x="0" y="0"/>
            <a:chExt cx="778001" cy="2073139"/>
          </a:xfrm>
        </p:grpSpPr>
        <p:sp>
          <p:nvSpPr>
            <p:cNvPr id="572" name="u"/>
            <p:cNvSpPr txBox="1"/>
            <p:nvPr/>
          </p:nvSpPr>
          <p:spPr>
            <a:xfrm>
              <a:off x="14097" y="-1"/>
              <a:ext cx="749809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u </a:t>
              </a:r>
            </a:p>
          </p:txBody>
        </p:sp>
        <p:sp>
          <p:nvSpPr>
            <p:cNvPr id="573" name="d"/>
            <p:cNvSpPr txBox="1"/>
            <p:nvPr/>
          </p:nvSpPr>
          <p:spPr>
            <a:xfrm>
              <a:off x="-1" y="1078474"/>
              <a:ext cx="778003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d </a:t>
              </a:r>
            </a:p>
          </p:txBody>
        </p:sp>
      </p:grpSp>
      <p:grpSp>
        <p:nvGrpSpPr>
          <p:cNvPr id="581" name="群組"/>
          <p:cNvGrpSpPr/>
          <p:nvPr/>
        </p:nvGrpSpPr>
        <p:grpSpPr>
          <a:xfrm>
            <a:off x="18023702" y="3086584"/>
            <a:ext cx="2139128" cy="3103130"/>
            <a:chOff x="0" y="0"/>
            <a:chExt cx="2139126" cy="3103129"/>
          </a:xfrm>
        </p:grpSpPr>
        <p:sp>
          <p:nvSpPr>
            <p:cNvPr id="575" name="方程式"/>
            <p:cNvSpPr txBox="1"/>
            <p:nvPr/>
          </p:nvSpPr>
          <p:spPr>
            <a:xfrm>
              <a:off x="390406" y="2531451"/>
              <a:ext cx="466180" cy="5716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7100" i="1">
                        <a:solidFill>
                          <a:srgbClr val="FAE232"/>
                        </a:solidFill>
                        <a:latin typeface="Cambria Math" panose="02040503050406030204" pitchFamily="18" charset="0"/>
                      </a:rPr>
                      <m:t>μ</m:t>
                    </m:r>
                  </m:oMath>
                </m:oMathPara>
              </a14:m>
              <a:endParaRPr sz="7100">
                <a:solidFill>
                  <a:srgbClr val="FAE232"/>
                </a:solidFill>
              </a:endParaRPr>
            </a:p>
          </p:txBody>
        </p:sp>
        <p:sp>
          <p:nvSpPr>
            <p:cNvPr id="576" name="方程式"/>
            <p:cNvSpPr txBox="1"/>
            <p:nvPr/>
          </p:nvSpPr>
          <p:spPr>
            <a:xfrm>
              <a:off x="1366824" y="2531451"/>
              <a:ext cx="374206" cy="3967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7100" i="1">
                        <a:solidFill>
                          <a:srgbClr val="FAE232"/>
                        </a:solidFill>
                        <a:latin typeface="Cambria Math" panose="02040503050406030204" pitchFamily="18" charset="0"/>
                      </a:rPr>
                      <m:t>τ</m:t>
                    </m:r>
                  </m:oMath>
                </m:oMathPara>
              </a14:m>
              <a:endParaRPr sz="7100">
                <a:solidFill>
                  <a:srgbClr val="FAE232"/>
                </a:solidFill>
              </a:endParaRPr>
            </a:p>
          </p:txBody>
        </p:sp>
        <p:sp>
          <p:nvSpPr>
            <p:cNvPr id="577" name="c"/>
            <p:cNvSpPr txBox="1"/>
            <p:nvPr/>
          </p:nvSpPr>
          <p:spPr>
            <a:xfrm>
              <a:off x="28357" y="-1"/>
              <a:ext cx="1159003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c   </a:t>
              </a:r>
            </a:p>
          </p:txBody>
        </p:sp>
        <p:sp>
          <p:nvSpPr>
            <p:cNvPr id="578" name="s"/>
            <p:cNvSpPr txBox="1"/>
            <p:nvPr/>
          </p:nvSpPr>
          <p:spPr>
            <a:xfrm>
              <a:off x="0" y="1078475"/>
              <a:ext cx="1116331" cy="994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s   </a:t>
              </a:r>
            </a:p>
          </p:txBody>
        </p:sp>
        <p:sp>
          <p:nvSpPr>
            <p:cNvPr id="579" name="t"/>
            <p:cNvSpPr txBox="1"/>
            <p:nvPr/>
          </p:nvSpPr>
          <p:spPr>
            <a:xfrm>
              <a:off x="1043370" y="-1"/>
              <a:ext cx="989839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t   </a:t>
              </a:r>
            </a:p>
          </p:txBody>
        </p:sp>
        <p:sp>
          <p:nvSpPr>
            <p:cNvPr id="580" name="b"/>
            <p:cNvSpPr txBox="1"/>
            <p:nvPr/>
          </p:nvSpPr>
          <p:spPr>
            <a:xfrm>
              <a:off x="937452" y="1078475"/>
              <a:ext cx="1201675" cy="994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b   </a:t>
              </a:r>
            </a:p>
          </p:txBody>
        </p:sp>
      </p:grpSp>
      <p:grpSp>
        <p:nvGrpSpPr>
          <p:cNvPr id="584" name="群組"/>
          <p:cNvGrpSpPr/>
          <p:nvPr/>
        </p:nvGrpSpPr>
        <p:grpSpPr>
          <a:xfrm>
            <a:off x="16760217" y="2940373"/>
            <a:ext cx="5233434" cy="3698037"/>
            <a:chOff x="0" y="0"/>
            <a:chExt cx="5233432" cy="3698036"/>
          </a:xfrm>
        </p:grpSpPr>
        <p:sp>
          <p:nvSpPr>
            <p:cNvPr id="582" name="方程式"/>
            <p:cNvSpPr txBox="1"/>
            <p:nvPr/>
          </p:nvSpPr>
          <p:spPr>
            <a:xfrm>
              <a:off x="4427193" y="2635489"/>
              <a:ext cx="314735" cy="4810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900" i="1">
                        <a:solidFill>
                          <a:srgbClr val="17E7CE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m:oMathPara>
              </a14:m>
              <a:endParaRPr sz="5900">
                <a:solidFill>
                  <a:srgbClr val="18E7CF"/>
                </a:solidFill>
              </a:endParaRPr>
            </a:p>
          </p:txBody>
        </p:sp>
        <p:sp>
          <p:nvSpPr>
            <p:cNvPr id="583" name="圓角矩形"/>
            <p:cNvSpPr/>
            <p:nvPr/>
          </p:nvSpPr>
          <p:spPr>
            <a:xfrm>
              <a:off x="0" y="0"/>
              <a:ext cx="5233433" cy="3698037"/>
            </a:xfrm>
            <a:prstGeom prst="roundRect">
              <a:avLst>
                <a:gd name="adj" fmla="val 13600"/>
              </a:avLst>
            </a:prstGeom>
            <a:noFill/>
            <a:ln w="12700" cap="flat">
              <a:solidFill>
                <a:schemeClr val="accent2">
                  <a:hueOff val="-206910"/>
                  <a:satOff val="-12829"/>
                  <a:lumOff val="16238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587" name="群組"/>
          <p:cNvGrpSpPr/>
          <p:nvPr/>
        </p:nvGrpSpPr>
        <p:grpSpPr>
          <a:xfrm>
            <a:off x="17042026" y="3119204"/>
            <a:ext cx="4202749" cy="2129891"/>
            <a:chOff x="0" y="0"/>
            <a:chExt cx="4202748" cy="2129889"/>
          </a:xfrm>
        </p:grpSpPr>
        <p:sp>
          <p:nvSpPr>
            <p:cNvPr id="585" name="g"/>
            <p:cNvSpPr txBox="1"/>
            <p:nvPr/>
          </p:nvSpPr>
          <p:spPr>
            <a:xfrm>
              <a:off x="2979342" y="475886"/>
              <a:ext cx="1187197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>
                  <a:solidFill>
                    <a:schemeClr val="accent6"/>
                  </a:solidFill>
                </a:defRPr>
              </a:lvl1pPr>
            </a:lstStyle>
            <a:p>
              <a:pPr/>
              <a:r>
                <a:t>g   </a:t>
              </a:r>
            </a:p>
          </p:txBody>
        </p:sp>
        <p:sp>
          <p:nvSpPr>
            <p:cNvPr id="586" name="圓角矩形"/>
            <p:cNvSpPr/>
            <p:nvPr/>
          </p:nvSpPr>
          <p:spPr>
            <a:xfrm>
              <a:off x="0" y="0"/>
              <a:ext cx="4202749" cy="2129890"/>
            </a:xfrm>
            <a:prstGeom prst="roundRect">
              <a:avLst>
                <a:gd name="adj" fmla="val 15995"/>
              </a:avLst>
            </a:prstGeom>
            <a:noFill/>
            <a:ln w="12700" cap="flat">
              <a:solidFill>
                <a:schemeClr val="accent6">
                  <a:satOff val="15236"/>
                  <a:lumOff val="17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590" name="群組"/>
          <p:cNvGrpSpPr/>
          <p:nvPr/>
        </p:nvGrpSpPr>
        <p:grpSpPr>
          <a:xfrm>
            <a:off x="15132197" y="3363738"/>
            <a:ext cx="1268519" cy="1518046"/>
            <a:chOff x="0" y="0"/>
            <a:chExt cx="1268518" cy="1518045"/>
          </a:xfrm>
        </p:grpSpPr>
        <p:sp>
          <p:nvSpPr>
            <p:cNvPr id="588" name="方程式"/>
            <p:cNvSpPr txBox="1"/>
            <p:nvPr/>
          </p:nvSpPr>
          <p:spPr>
            <a:xfrm>
              <a:off x="448026" y="0"/>
              <a:ext cx="820492" cy="4387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f>
                      <m:fPr>
                        <m:ctrlPr>
                          <a:rPr xmlns:a="http://schemas.openxmlformats.org/drawingml/2006/main" sz="5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  <m:type m:val="lin"/>
                      </m:fPr>
                      <m:num>
                        <m:r>
                          <a:rPr xmlns:a="http://schemas.openxmlformats.org/drawingml/2006/main" sz="5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xmlns:a="http://schemas.openxmlformats.org/drawingml/2006/main" sz="5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m:oMathPara>
              </a14:m>
              <a:endParaRPr sz="5000">
                <a:solidFill>
                  <a:srgbClr val="FFFFFF"/>
                </a:solidFill>
              </a:endParaRPr>
            </a:p>
          </p:txBody>
        </p:sp>
        <p:sp>
          <p:nvSpPr>
            <p:cNvPr id="589" name="方程式"/>
            <p:cNvSpPr txBox="1"/>
            <p:nvPr/>
          </p:nvSpPr>
          <p:spPr>
            <a:xfrm>
              <a:off x="0" y="1079260"/>
              <a:ext cx="1268519" cy="4387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m:oMathPara>
              </a14:m>
              <a:endParaRPr sz="5000">
                <a:solidFill>
                  <a:srgbClr val="FFFFFF"/>
                </a:solidFill>
              </a:endParaRPr>
            </a:p>
          </p:txBody>
        </p:sp>
      </p:grpSp>
      <p:grpSp>
        <p:nvGrpSpPr>
          <p:cNvPr id="593" name="群組"/>
          <p:cNvGrpSpPr/>
          <p:nvPr/>
        </p:nvGrpSpPr>
        <p:grpSpPr>
          <a:xfrm>
            <a:off x="15402424" y="5278006"/>
            <a:ext cx="2477633" cy="994665"/>
            <a:chOff x="0" y="0"/>
            <a:chExt cx="2477632" cy="994664"/>
          </a:xfrm>
        </p:grpSpPr>
        <p:sp>
          <p:nvSpPr>
            <p:cNvPr id="591" name="e"/>
            <p:cNvSpPr txBox="1"/>
            <p:nvPr/>
          </p:nvSpPr>
          <p:spPr>
            <a:xfrm>
              <a:off x="1742302" y="-1"/>
              <a:ext cx="735331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>
                  <a:solidFill>
                    <a:schemeClr val="accent4">
                      <a:hueOff val="475731"/>
                      <a:satOff val="-4338"/>
                      <a:lumOff val="10182"/>
                    </a:schemeClr>
                  </a:solidFill>
                </a:defRPr>
              </a:lvl1pPr>
            </a:lstStyle>
            <a:p>
              <a:pPr/>
              <a:r>
                <a:t>e </a:t>
              </a:r>
            </a:p>
          </p:txBody>
        </p:sp>
        <p:sp>
          <p:nvSpPr>
            <p:cNvPr id="592" name="方程式"/>
            <p:cNvSpPr txBox="1"/>
            <p:nvPr/>
          </p:nvSpPr>
          <p:spPr>
            <a:xfrm>
              <a:off x="0" y="360066"/>
              <a:ext cx="680438" cy="429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m:oMathPara>
              </a14:m>
              <a:endParaRPr sz="5000">
                <a:solidFill>
                  <a:srgbClr val="FFFFFF"/>
                </a:solidFill>
              </a:endParaRPr>
            </a:p>
          </p:txBody>
        </p:sp>
      </p:grpSp>
      <p:grpSp>
        <p:nvGrpSpPr>
          <p:cNvPr id="597" name="群組"/>
          <p:cNvGrpSpPr/>
          <p:nvPr/>
        </p:nvGrpSpPr>
        <p:grpSpPr>
          <a:xfrm>
            <a:off x="17045027" y="6550263"/>
            <a:ext cx="3099943" cy="961615"/>
            <a:chOff x="0" y="0"/>
            <a:chExt cx="3099942" cy="961613"/>
          </a:xfrm>
        </p:grpSpPr>
        <p:sp>
          <p:nvSpPr>
            <p:cNvPr id="594" name="文字"/>
            <p:cNvSpPr txBox="1"/>
            <p:nvPr/>
          </p:nvSpPr>
          <p:spPr>
            <a:xfrm>
              <a:off x="0" y="-1"/>
              <a:ext cx="951077" cy="867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4000">
                  <a:solidFill>
                    <a:schemeClr val="accent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14:m>
                <m:oMath>
                  <m:sSub>
                    <m:e>
                      <m:r>
                        <a:rPr xmlns:a="http://schemas.openxmlformats.org/drawingml/2006/main" sz="5100" i="1">
                          <a:solidFill>
                            <a:srgbClr val="EE210C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5100" i="1">
                          <a:solidFill>
                            <a:srgbClr val="EE210C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sub>
                  </m:sSub>
                </m:oMath>
              </a14:m>
              <a:r>
                <a:t>  </a:t>
              </a:r>
              <a:endParaRPr>
                <a:solidFill>
                  <a:srgbClr val="EE220D"/>
                </a:solidFill>
              </a:endParaRPr>
            </a:p>
          </p:txBody>
        </p:sp>
        <p:sp>
          <p:nvSpPr>
            <p:cNvPr id="595" name="文字"/>
            <p:cNvSpPr txBox="1"/>
            <p:nvPr/>
          </p:nvSpPr>
          <p:spPr>
            <a:xfrm>
              <a:off x="1157777" y="9655"/>
              <a:ext cx="951077" cy="9519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4000">
                  <a:solidFill>
                    <a:schemeClr val="accent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14:m>
                <m:oMath>
                  <m:sSub>
                    <m:e>
                      <m:r>
                        <a:rPr xmlns:a="http://schemas.openxmlformats.org/drawingml/2006/main" sz="5100" i="1">
                          <a:solidFill>
                            <a:srgbClr val="EE210C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5100" i="1">
                          <a:solidFill>
                            <a:srgbClr val="EE210C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b>
                  </m:sSub>
                </m:oMath>
              </a14:m>
              <a:r>
                <a:t>  </a:t>
              </a:r>
              <a:endParaRPr>
                <a:solidFill>
                  <a:srgbClr val="EE220D"/>
                </a:solidFill>
              </a:endParaRPr>
            </a:p>
          </p:txBody>
        </p:sp>
        <p:sp>
          <p:nvSpPr>
            <p:cNvPr id="596" name="文字"/>
            <p:cNvSpPr txBox="1"/>
            <p:nvPr/>
          </p:nvSpPr>
          <p:spPr>
            <a:xfrm>
              <a:off x="2148865" y="9655"/>
              <a:ext cx="951078" cy="867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4000">
                  <a:solidFill>
                    <a:schemeClr val="accent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14:m>
                <m:oMath>
                  <m:sSub>
                    <m:e>
                      <m:r>
                        <a:rPr xmlns:a="http://schemas.openxmlformats.org/drawingml/2006/main" sz="4850" i="1">
                          <a:solidFill>
                            <a:srgbClr val="EE210C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4850" i="1">
                          <a:solidFill>
                            <a:srgbClr val="EE210C"/>
                          </a:solidFill>
                          <a:latin typeface="Cambria Math" panose="02040503050406030204" pitchFamily="18" charset="0"/>
                        </a:rPr>
                        <m:t>τ</m:t>
                      </m:r>
                    </m:sub>
                  </m:sSub>
                </m:oMath>
              </a14:m>
              <a:r>
                <a:t>  </a:t>
              </a:r>
              <a:endParaRPr>
                <a:solidFill>
                  <a:srgbClr val="EE220D"/>
                </a:solidFill>
              </a:endParaRPr>
            </a:p>
          </p:txBody>
        </p:sp>
      </p:grpSp>
      <p:grpSp>
        <p:nvGrpSpPr>
          <p:cNvPr id="601" name="群組"/>
          <p:cNvGrpSpPr/>
          <p:nvPr/>
        </p:nvGrpSpPr>
        <p:grpSpPr>
          <a:xfrm>
            <a:off x="16539109" y="2765026"/>
            <a:ext cx="7378949" cy="5275915"/>
            <a:chOff x="-38100" y="-38100"/>
            <a:chExt cx="7378948" cy="5275913"/>
          </a:xfrm>
        </p:grpSpPr>
        <p:sp>
          <p:nvSpPr>
            <p:cNvPr id="598" name="方程式"/>
            <p:cNvSpPr txBox="1"/>
            <p:nvPr/>
          </p:nvSpPr>
          <p:spPr>
            <a:xfrm>
              <a:off x="4154723" y="4174090"/>
              <a:ext cx="2827241" cy="629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5000" i="1">
                            <a:solidFill>
                              <a:srgbClr val="00A1FE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p>
                        <m:r>
                          <a:rPr xmlns:a="http://schemas.openxmlformats.org/drawingml/2006/main" sz="5000" i="1">
                            <a:solidFill>
                              <a:srgbClr val="00A1F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xmlns:a="http://schemas.openxmlformats.org/drawingml/2006/main" sz="5000" i="1">
                        <a:solidFill>
                          <a:srgbClr val="00A1FE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e>
                        <m:r>
                          <a:rPr xmlns:a="http://schemas.openxmlformats.org/drawingml/2006/main" sz="5000" i="1">
                            <a:solidFill>
                              <a:srgbClr val="00A1FE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p>
                        <m:r>
                          <a:rPr xmlns:a="http://schemas.openxmlformats.org/drawingml/2006/main" sz="5000" i="1">
                            <a:solidFill>
                              <a:srgbClr val="00A1FE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</m:sup>
                    </m:sSup>
                    <m:r>
                      <a:rPr xmlns:a="http://schemas.openxmlformats.org/drawingml/2006/main" sz="5000" i="1">
                        <a:solidFill>
                          <a:srgbClr val="00A1FE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e>
                        <m:r>
                          <a:rPr xmlns:a="http://schemas.openxmlformats.org/drawingml/2006/main" sz="5000" i="1">
                            <a:solidFill>
                              <a:srgbClr val="00A1FE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xmlns:a="http://schemas.openxmlformats.org/drawingml/2006/main" sz="5000" i="1">
                            <a:solidFill>
                              <a:srgbClr val="00A1F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m:oMathPara>
              </a14:m>
              <a:endParaRPr sz="5000">
                <a:solidFill>
                  <a:srgbClr val="00A2FF"/>
                </a:solidFill>
              </a:endParaRPr>
            </a:p>
          </p:txBody>
        </p:sp>
        <p:pic>
          <p:nvPicPr>
            <p:cNvPr id="599" name="圓角矩形 圓角矩形" descr="圓角矩形 圓角矩形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38100" y="-38100"/>
              <a:ext cx="7378949" cy="5275914"/>
            </a:xfrm>
            <a:prstGeom prst="rect">
              <a:avLst/>
            </a:prstGeom>
            <a:effectLst/>
          </p:spPr>
        </p:pic>
      </p:grpSp>
      <p:sp>
        <p:nvSpPr>
          <p:cNvPr id="602" name="0"/>
          <p:cNvSpPr txBox="1"/>
          <p:nvPr/>
        </p:nvSpPr>
        <p:spPr>
          <a:xfrm>
            <a:off x="15874799" y="6668893"/>
            <a:ext cx="417933" cy="734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0</a:t>
            </a:r>
          </a:p>
        </p:txBody>
      </p:sp>
      <p:sp>
        <p:nvSpPr>
          <p:cNvPr id="603" name="Neutrino interaction length"/>
          <p:cNvSpPr txBox="1"/>
          <p:nvPr/>
        </p:nvSpPr>
        <p:spPr>
          <a:xfrm>
            <a:off x="908224" y="948957"/>
            <a:ext cx="21971001" cy="1433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Neutrino interaction length</a:t>
            </a:r>
          </a:p>
        </p:txBody>
      </p:sp>
      <p:pic>
        <p:nvPicPr>
          <p:cNvPr id="604" name="1200px-Alfa_beta_gamma_radiation_penetration.svg.png" descr="1200px-Alfa_beta_gamma_radiation_penetration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7973" y="3222429"/>
            <a:ext cx="12848228" cy="67988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1" grpId="2"/>
      <p:bldP build="whole" bldLvl="1" animBg="1" rev="0" advAuto="0" spid="602" grpId="3"/>
      <p:bldP build="whole" bldLvl="1" animBg="1" rev="0" advAuto="0" spid="59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III. How to detect neutrinos ?"/>
          <p:cNvSpPr txBox="1"/>
          <p:nvPr/>
        </p:nvSpPr>
        <p:spPr>
          <a:xfrm>
            <a:off x="-19848" y="34810"/>
            <a:ext cx="12147326" cy="135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6C6C6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III. How to detect neutrinos ?</a:t>
            </a:r>
          </a:p>
        </p:txBody>
      </p:sp>
      <p:grpSp>
        <p:nvGrpSpPr>
          <p:cNvPr id="609" name="群組"/>
          <p:cNvGrpSpPr/>
          <p:nvPr/>
        </p:nvGrpSpPr>
        <p:grpSpPr>
          <a:xfrm>
            <a:off x="17131565" y="3086584"/>
            <a:ext cx="778003" cy="2073140"/>
            <a:chOff x="0" y="0"/>
            <a:chExt cx="778001" cy="2073139"/>
          </a:xfrm>
        </p:grpSpPr>
        <p:sp>
          <p:nvSpPr>
            <p:cNvPr id="607" name="u"/>
            <p:cNvSpPr txBox="1"/>
            <p:nvPr/>
          </p:nvSpPr>
          <p:spPr>
            <a:xfrm>
              <a:off x="14097" y="-1"/>
              <a:ext cx="749809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u </a:t>
              </a:r>
            </a:p>
          </p:txBody>
        </p:sp>
        <p:sp>
          <p:nvSpPr>
            <p:cNvPr id="608" name="d"/>
            <p:cNvSpPr txBox="1"/>
            <p:nvPr/>
          </p:nvSpPr>
          <p:spPr>
            <a:xfrm>
              <a:off x="-1" y="1078474"/>
              <a:ext cx="778003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d </a:t>
              </a:r>
            </a:p>
          </p:txBody>
        </p:sp>
      </p:grpSp>
      <p:grpSp>
        <p:nvGrpSpPr>
          <p:cNvPr id="616" name="群組"/>
          <p:cNvGrpSpPr/>
          <p:nvPr/>
        </p:nvGrpSpPr>
        <p:grpSpPr>
          <a:xfrm>
            <a:off x="18023702" y="3086584"/>
            <a:ext cx="2139128" cy="3103130"/>
            <a:chOff x="0" y="0"/>
            <a:chExt cx="2139126" cy="3103129"/>
          </a:xfrm>
        </p:grpSpPr>
        <p:sp>
          <p:nvSpPr>
            <p:cNvPr id="610" name="方程式"/>
            <p:cNvSpPr txBox="1"/>
            <p:nvPr/>
          </p:nvSpPr>
          <p:spPr>
            <a:xfrm>
              <a:off x="390406" y="2531451"/>
              <a:ext cx="466180" cy="5716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7100" i="1">
                        <a:solidFill>
                          <a:srgbClr val="FAE232"/>
                        </a:solidFill>
                        <a:latin typeface="Cambria Math" panose="02040503050406030204" pitchFamily="18" charset="0"/>
                      </a:rPr>
                      <m:t>μ</m:t>
                    </m:r>
                  </m:oMath>
                </m:oMathPara>
              </a14:m>
              <a:endParaRPr sz="7100">
                <a:solidFill>
                  <a:srgbClr val="FAE232"/>
                </a:solidFill>
              </a:endParaRPr>
            </a:p>
          </p:txBody>
        </p:sp>
        <p:sp>
          <p:nvSpPr>
            <p:cNvPr id="611" name="方程式"/>
            <p:cNvSpPr txBox="1"/>
            <p:nvPr/>
          </p:nvSpPr>
          <p:spPr>
            <a:xfrm>
              <a:off x="1366824" y="2531451"/>
              <a:ext cx="374206" cy="3967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7100" i="1">
                        <a:solidFill>
                          <a:srgbClr val="FAE232"/>
                        </a:solidFill>
                        <a:latin typeface="Cambria Math" panose="02040503050406030204" pitchFamily="18" charset="0"/>
                      </a:rPr>
                      <m:t>τ</m:t>
                    </m:r>
                  </m:oMath>
                </m:oMathPara>
              </a14:m>
              <a:endParaRPr sz="7100">
                <a:solidFill>
                  <a:srgbClr val="FAE232"/>
                </a:solidFill>
              </a:endParaRPr>
            </a:p>
          </p:txBody>
        </p:sp>
        <p:sp>
          <p:nvSpPr>
            <p:cNvPr id="612" name="c"/>
            <p:cNvSpPr txBox="1"/>
            <p:nvPr/>
          </p:nvSpPr>
          <p:spPr>
            <a:xfrm>
              <a:off x="28357" y="-1"/>
              <a:ext cx="1159003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c   </a:t>
              </a:r>
            </a:p>
          </p:txBody>
        </p:sp>
        <p:sp>
          <p:nvSpPr>
            <p:cNvPr id="613" name="s"/>
            <p:cNvSpPr txBox="1"/>
            <p:nvPr/>
          </p:nvSpPr>
          <p:spPr>
            <a:xfrm>
              <a:off x="0" y="1078475"/>
              <a:ext cx="1116331" cy="994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s   </a:t>
              </a:r>
            </a:p>
          </p:txBody>
        </p:sp>
        <p:sp>
          <p:nvSpPr>
            <p:cNvPr id="614" name="t"/>
            <p:cNvSpPr txBox="1"/>
            <p:nvPr/>
          </p:nvSpPr>
          <p:spPr>
            <a:xfrm>
              <a:off x="1043370" y="-1"/>
              <a:ext cx="989839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t   </a:t>
              </a:r>
            </a:p>
          </p:txBody>
        </p:sp>
        <p:sp>
          <p:nvSpPr>
            <p:cNvPr id="615" name="b"/>
            <p:cNvSpPr txBox="1"/>
            <p:nvPr/>
          </p:nvSpPr>
          <p:spPr>
            <a:xfrm>
              <a:off x="937452" y="1078475"/>
              <a:ext cx="1201675" cy="994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b   </a:t>
              </a:r>
            </a:p>
          </p:txBody>
        </p:sp>
      </p:grpSp>
      <p:grpSp>
        <p:nvGrpSpPr>
          <p:cNvPr id="619" name="群組"/>
          <p:cNvGrpSpPr/>
          <p:nvPr/>
        </p:nvGrpSpPr>
        <p:grpSpPr>
          <a:xfrm>
            <a:off x="16760217" y="2940373"/>
            <a:ext cx="5233434" cy="3698037"/>
            <a:chOff x="0" y="0"/>
            <a:chExt cx="5233432" cy="3698036"/>
          </a:xfrm>
        </p:grpSpPr>
        <p:sp>
          <p:nvSpPr>
            <p:cNvPr id="617" name="方程式"/>
            <p:cNvSpPr txBox="1"/>
            <p:nvPr/>
          </p:nvSpPr>
          <p:spPr>
            <a:xfrm>
              <a:off x="4427193" y="2635489"/>
              <a:ext cx="314735" cy="4810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900" i="1">
                        <a:solidFill>
                          <a:srgbClr val="17E7CE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m:oMathPara>
              </a14:m>
              <a:endParaRPr sz="5900">
                <a:solidFill>
                  <a:srgbClr val="18E7CF"/>
                </a:solidFill>
              </a:endParaRPr>
            </a:p>
          </p:txBody>
        </p:sp>
        <p:sp>
          <p:nvSpPr>
            <p:cNvPr id="618" name="圓角矩形"/>
            <p:cNvSpPr/>
            <p:nvPr/>
          </p:nvSpPr>
          <p:spPr>
            <a:xfrm>
              <a:off x="0" y="0"/>
              <a:ext cx="5233433" cy="3698037"/>
            </a:xfrm>
            <a:prstGeom prst="roundRect">
              <a:avLst>
                <a:gd name="adj" fmla="val 13600"/>
              </a:avLst>
            </a:prstGeom>
            <a:noFill/>
            <a:ln w="12700" cap="flat">
              <a:solidFill>
                <a:schemeClr val="accent2">
                  <a:hueOff val="-206910"/>
                  <a:satOff val="-12829"/>
                  <a:lumOff val="16238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622" name="群組"/>
          <p:cNvGrpSpPr/>
          <p:nvPr/>
        </p:nvGrpSpPr>
        <p:grpSpPr>
          <a:xfrm>
            <a:off x="17042026" y="3119204"/>
            <a:ext cx="4202749" cy="2129891"/>
            <a:chOff x="0" y="0"/>
            <a:chExt cx="4202748" cy="2129889"/>
          </a:xfrm>
        </p:grpSpPr>
        <p:sp>
          <p:nvSpPr>
            <p:cNvPr id="620" name="g"/>
            <p:cNvSpPr txBox="1"/>
            <p:nvPr/>
          </p:nvSpPr>
          <p:spPr>
            <a:xfrm>
              <a:off x="2979342" y="475886"/>
              <a:ext cx="1187197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>
                  <a:solidFill>
                    <a:schemeClr val="accent6"/>
                  </a:solidFill>
                </a:defRPr>
              </a:lvl1pPr>
            </a:lstStyle>
            <a:p>
              <a:pPr/>
              <a:r>
                <a:t>g   </a:t>
              </a:r>
            </a:p>
          </p:txBody>
        </p:sp>
        <p:sp>
          <p:nvSpPr>
            <p:cNvPr id="621" name="圓角矩形"/>
            <p:cNvSpPr/>
            <p:nvPr/>
          </p:nvSpPr>
          <p:spPr>
            <a:xfrm>
              <a:off x="0" y="0"/>
              <a:ext cx="4202749" cy="2129890"/>
            </a:xfrm>
            <a:prstGeom prst="roundRect">
              <a:avLst>
                <a:gd name="adj" fmla="val 15995"/>
              </a:avLst>
            </a:prstGeom>
            <a:noFill/>
            <a:ln w="12700" cap="flat">
              <a:solidFill>
                <a:schemeClr val="accent6">
                  <a:satOff val="15236"/>
                  <a:lumOff val="17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625" name="群組"/>
          <p:cNvGrpSpPr/>
          <p:nvPr/>
        </p:nvGrpSpPr>
        <p:grpSpPr>
          <a:xfrm>
            <a:off x="15132197" y="3363738"/>
            <a:ext cx="1268519" cy="1518046"/>
            <a:chOff x="0" y="0"/>
            <a:chExt cx="1268518" cy="1518045"/>
          </a:xfrm>
        </p:grpSpPr>
        <p:sp>
          <p:nvSpPr>
            <p:cNvPr id="623" name="方程式"/>
            <p:cNvSpPr txBox="1"/>
            <p:nvPr/>
          </p:nvSpPr>
          <p:spPr>
            <a:xfrm>
              <a:off x="448026" y="0"/>
              <a:ext cx="820492" cy="4387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f>
                      <m:fPr>
                        <m:ctrlPr>
                          <a:rPr xmlns:a="http://schemas.openxmlformats.org/drawingml/2006/main" sz="5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  <m:type m:val="lin"/>
                      </m:fPr>
                      <m:num>
                        <m:r>
                          <a:rPr xmlns:a="http://schemas.openxmlformats.org/drawingml/2006/main" sz="5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xmlns:a="http://schemas.openxmlformats.org/drawingml/2006/main" sz="5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m:oMathPara>
              </a14:m>
              <a:endParaRPr sz="5000">
                <a:solidFill>
                  <a:srgbClr val="FFFFFF"/>
                </a:solidFill>
              </a:endParaRPr>
            </a:p>
          </p:txBody>
        </p:sp>
        <p:sp>
          <p:nvSpPr>
            <p:cNvPr id="624" name="方程式"/>
            <p:cNvSpPr txBox="1"/>
            <p:nvPr/>
          </p:nvSpPr>
          <p:spPr>
            <a:xfrm>
              <a:off x="0" y="1079260"/>
              <a:ext cx="1268519" cy="4387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m:oMathPara>
              </a14:m>
              <a:endParaRPr sz="5000">
                <a:solidFill>
                  <a:srgbClr val="FFFFFF"/>
                </a:solidFill>
              </a:endParaRPr>
            </a:p>
          </p:txBody>
        </p:sp>
      </p:grpSp>
      <p:grpSp>
        <p:nvGrpSpPr>
          <p:cNvPr id="628" name="群組"/>
          <p:cNvGrpSpPr/>
          <p:nvPr/>
        </p:nvGrpSpPr>
        <p:grpSpPr>
          <a:xfrm>
            <a:off x="15402424" y="5278006"/>
            <a:ext cx="2477633" cy="994665"/>
            <a:chOff x="0" y="0"/>
            <a:chExt cx="2477632" cy="994664"/>
          </a:xfrm>
        </p:grpSpPr>
        <p:sp>
          <p:nvSpPr>
            <p:cNvPr id="626" name="e"/>
            <p:cNvSpPr txBox="1"/>
            <p:nvPr/>
          </p:nvSpPr>
          <p:spPr>
            <a:xfrm>
              <a:off x="1742302" y="-1"/>
              <a:ext cx="735331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>
                  <a:solidFill>
                    <a:schemeClr val="accent4">
                      <a:hueOff val="475731"/>
                      <a:satOff val="-4338"/>
                      <a:lumOff val="10182"/>
                    </a:schemeClr>
                  </a:solidFill>
                </a:defRPr>
              </a:lvl1pPr>
            </a:lstStyle>
            <a:p>
              <a:pPr/>
              <a:r>
                <a:t>e </a:t>
              </a:r>
            </a:p>
          </p:txBody>
        </p:sp>
        <p:sp>
          <p:nvSpPr>
            <p:cNvPr id="627" name="方程式"/>
            <p:cNvSpPr txBox="1"/>
            <p:nvPr/>
          </p:nvSpPr>
          <p:spPr>
            <a:xfrm>
              <a:off x="0" y="360066"/>
              <a:ext cx="680438" cy="429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m:oMathPara>
              </a14:m>
              <a:endParaRPr sz="5000">
                <a:solidFill>
                  <a:srgbClr val="FFFFFF"/>
                </a:solidFill>
              </a:endParaRPr>
            </a:p>
          </p:txBody>
        </p:sp>
      </p:grpSp>
      <p:grpSp>
        <p:nvGrpSpPr>
          <p:cNvPr id="632" name="群組"/>
          <p:cNvGrpSpPr/>
          <p:nvPr/>
        </p:nvGrpSpPr>
        <p:grpSpPr>
          <a:xfrm>
            <a:off x="17045027" y="6550263"/>
            <a:ext cx="3099943" cy="961615"/>
            <a:chOff x="0" y="0"/>
            <a:chExt cx="3099942" cy="961613"/>
          </a:xfrm>
        </p:grpSpPr>
        <p:sp>
          <p:nvSpPr>
            <p:cNvPr id="629" name="文字"/>
            <p:cNvSpPr txBox="1"/>
            <p:nvPr/>
          </p:nvSpPr>
          <p:spPr>
            <a:xfrm>
              <a:off x="0" y="-1"/>
              <a:ext cx="951077" cy="867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4000">
                  <a:solidFill>
                    <a:schemeClr val="accent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14:m>
                <m:oMath>
                  <m:sSub>
                    <m:e>
                      <m:r>
                        <a:rPr xmlns:a="http://schemas.openxmlformats.org/drawingml/2006/main" sz="5100" i="1">
                          <a:solidFill>
                            <a:srgbClr val="EE210C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5100" i="1">
                          <a:solidFill>
                            <a:srgbClr val="EE210C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sub>
                  </m:sSub>
                </m:oMath>
              </a14:m>
              <a:r>
                <a:t>  </a:t>
              </a:r>
              <a:endParaRPr>
                <a:solidFill>
                  <a:srgbClr val="EE220D"/>
                </a:solidFill>
              </a:endParaRPr>
            </a:p>
          </p:txBody>
        </p:sp>
        <p:sp>
          <p:nvSpPr>
            <p:cNvPr id="630" name="文字"/>
            <p:cNvSpPr txBox="1"/>
            <p:nvPr/>
          </p:nvSpPr>
          <p:spPr>
            <a:xfrm>
              <a:off x="1157777" y="9655"/>
              <a:ext cx="951077" cy="9519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4000">
                  <a:solidFill>
                    <a:schemeClr val="accent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14:m>
                <m:oMath>
                  <m:sSub>
                    <m:e>
                      <m:r>
                        <a:rPr xmlns:a="http://schemas.openxmlformats.org/drawingml/2006/main" sz="5100" i="1">
                          <a:solidFill>
                            <a:srgbClr val="EE210C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5100" i="1">
                          <a:solidFill>
                            <a:srgbClr val="EE210C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b>
                  </m:sSub>
                </m:oMath>
              </a14:m>
              <a:r>
                <a:t>  </a:t>
              </a:r>
              <a:endParaRPr>
                <a:solidFill>
                  <a:srgbClr val="EE220D"/>
                </a:solidFill>
              </a:endParaRPr>
            </a:p>
          </p:txBody>
        </p:sp>
        <p:sp>
          <p:nvSpPr>
            <p:cNvPr id="631" name="文字"/>
            <p:cNvSpPr txBox="1"/>
            <p:nvPr/>
          </p:nvSpPr>
          <p:spPr>
            <a:xfrm>
              <a:off x="2148865" y="9655"/>
              <a:ext cx="951078" cy="867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4000">
                  <a:solidFill>
                    <a:schemeClr val="accent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14:m>
                <m:oMath>
                  <m:sSub>
                    <m:e>
                      <m:r>
                        <a:rPr xmlns:a="http://schemas.openxmlformats.org/drawingml/2006/main" sz="4850" i="1">
                          <a:solidFill>
                            <a:srgbClr val="EE210C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4850" i="1">
                          <a:solidFill>
                            <a:srgbClr val="EE210C"/>
                          </a:solidFill>
                          <a:latin typeface="Cambria Math" panose="02040503050406030204" pitchFamily="18" charset="0"/>
                        </a:rPr>
                        <m:t>τ</m:t>
                      </m:r>
                    </m:sub>
                  </m:sSub>
                </m:oMath>
              </a14:m>
              <a:r>
                <a:t>  </a:t>
              </a:r>
              <a:endParaRPr>
                <a:solidFill>
                  <a:srgbClr val="EE220D"/>
                </a:solidFill>
              </a:endParaRPr>
            </a:p>
          </p:txBody>
        </p:sp>
      </p:grpSp>
      <p:grpSp>
        <p:nvGrpSpPr>
          <p:cNvPr id="636" name="群組"/>
          <p:cNvGrpSpPr/>
          <p:nvPr/>
        </p:nvGrpSpPr>
        <p:grpSpPr>
          <a:xfrm>
            <a:off x="16539109" y="2765026"/>
            <a:ext cx="7378949" cy="5275915"/>
            <a:chOff x="-38100" y="-38100"/>
            <a:chExt cx="7378948" cy="5275913"/>
          </a:xfrm>
        </p:grpSpPr>
        <p:sp>
          <p:nvSpPr>
            <p:cNvPr id="633" name="方程式"/>
            <p:cNvSpPr txBox="1"/>
            <p:nvPr/>
          </p:nvSpPr>
          <p:spPr>
            <a:xfrm>
              <a:off x="4154723" y="4174090"/>
              <a:ext cx="2827241" cy="629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5000" i="1">
                            <a:solidFill>
                              <a:srgbClr val="00A1FE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p>
                        <m:r>
                          <a:rPr xmlns:a="http://schemas.openxmlformats.org/drawingml/2006/main" sz="5000" i="1">
                            <a:solidFill>
                              <a:srgbClr val="00A1F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xmlns:a="http://schemas.openxmlformats.org/drawingml/2006/main" sz="5000" i="1">
                        <a:solidFill>
                          <a:srgbClr val="00A1FE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e>
                        <m:r>
                          <a:rPr xmlns:a="http://schemas.openxmlformats.org/drawingml/2006/main" sz="5000" i="1">
                            <a:solidFill>
                              <a:srgbClr val="00A1FE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p>
                        <m:r>
                          <a:rPr xmlns:a="http://schemas.openxmlformats.org/drawingml/2006/main" sz="5000" i="1">
                            <a:solidFill>
                              <a:srgbClr val="00A1FE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</m:sup>
                    </m:sSup>
                    <m:r>
                      <a:rPr xmlns:a="http://schemas.openxmlformats.org/drawingml/2006/main" sz="5000" i="1">
                        <a:solidFill>
                          <a:srgbClr val="00A1FE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e>
                        <m:r>
                          <a:rPr xmlns:a="http://schemas.openxmlformats.org/drawingml/2006/main" sz="5000" i="1">
                            <a:solidFill>
                              <a:srgbClr val="00A1FE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xmlns:a="http://schemas.openxmlformats.org/drawingml/2006/main" sz="5000" i="1">
                            <a:solidFill>
                              <a:srgbClr val="00A1F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m:oMathPara>
              </a14:m>
              <a:endParaRPr sz="5000">
                <a:solidFill>
                  <a:srgbClr val="00A2FF"/>
                </a:solidFill>
              </a:endParaRPr>
            </a:p>
          </p:txBody>
        </p:sp>
        <p:pic>
          <p:nvPicPr>
            <p:cNvPr id="634" name="圓角矩形 圓角矩形" descr="圓角矩形 圓角矩形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38100" y="-38100"/>
              <a:ext cx="7378949" cy="5275914"/>
            </a:xfrm>
            <a:prstGeom prst="rect">
              <a:avLst/>
            </a:prstGeom>
            <a:effectLst/>
          </p:spPr>
        </p:pic>
      </p:grpSp>
      <p:sp>
        <p:nvSpPr>
          <p:cNvPr id="637" name="0"/>
          <p:cNvSpPr txBox="1"/>
          <p:nvPr/>
        </p:nvSpPr>
        <p:spPr>
          <a:xfrm>
            <a:off x="15874799" y="6668893"/>
            <a:ext cx="417933" cy="734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0</a:t>
            </a:r>
          </a:p>
        </p:txBody>
      </p:sp>
      <p:sp>
        <p:nvSpPr>
          <p:cNvPr id="638" name="幻燈片標題"/>
          <p:cNvSpPr txBox="1"/>
          <p:nvPr>
            <p:ph type="title"/>
          </p:nvPr>
        </p:nvSpPr>
        <p:spPr>
          <a:xfrm>
            <a:off x="15809793" y="8813046"/>
            <a:ext cx="8400040" cy="1940554"/>
          </a:xfrm>
          <a:prstGeom prst="rect">
            <a:avLst/>
          </a:prstGeom>
        </p:spPr>
        <p:txBody>
          <a:bodyPr/>
          <a:lstStyle/>
          <a:p>
            <a:pPr defTabSz="1682453">
              <a:defRPr spc="-113" sz="5658">
                <a:latin typeface="Times New Roman"/>
                <a:ea typeface="Times New Roman"/>
                <a:cs typeface="Times New Roman"/>
                <a:sym typeface="Times New Roman"/>
              </a:defRPr>
            </a:pPr>
            <a14:m>
              <m:oMath>
                <m:sSub>
                  <m:e>
                    <m:r>
                      <a:rPr xmlns:a="http://schemas.openxmlformats.org/drawingml/2006/main" sz="5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L</m:t>
                    </m:r>
                  </m:e>
                  <m:sub>
                    <m:r>
                      <a:rPr xmlns:a="http://schemas.openxmlformats.org/drawingml/2006/main" sz="5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xmlns:a="http://schemas.openxmlformats.org/drawingml/2006/main" sz="5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xmlns:a="http://schemas.openxmlformats.org/drawingml/2006/main" sz="5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t</m:t>
                    </m:r>
                  </m:sub>
                </m:sSub>
                <m:r>
                  <a:rPr xmlns:a="http://schemas.openxmlformats.org/drawingml/2006/main" sz="56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=</m:t>
                </m:r>
                <m:f>
                  <m:fPr>
                    <m:ctrlPr>
                      <a:rPr xmlns:a="http://schemas.openxmlformats.org/drawingml/2006/main" sz="5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a:rPr xmlns:a="http://schemas.openxmlformats.org/drawingml/2006/main" sz="5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</m:t>
                    </m:r>
                  </m:num>
                  <m:den>
                    <m:sSub>
                      <m:e>
                        <m:r>
                          <a:rPr xmlns:a="http://schemas.openxmlformats.org/drawingml/2006/main" sz="56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sSub>
                          <m:e>
                            <m:r>
                              <a:rPr xmlns:a="http://schemas.openxmlformats.org/drawingml/2006/main" sz="565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ν</m:t>
                            </m:r>
                          </m:e>
                          <m:sub>
                            <m:r>
                              <a:rPr xmlns:a="http://schemas.openxmlformats.org/drawingml/2006/main" sz="565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sub>
                        </m:sSub>
                      </m:sub>
                    </m:sSub>
                    <m:r>
                      <a:rPr xmlns:a="http://schemas.openxmlformats.org/drawingml/2006/main" sz="5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e>
                        <m:r>
                          <a:rPr xmlns:a="http://schemas.openxmlformats.org/drawingml/2006/main" sz="56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xmlns:a="http://schemas.openxmlformats.org/drawingml/2006/main" sz="56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ν</m:t>
                        </m:r>
                      </m:sub>
                    </m:sSub>
                    <m:r>
                      <a:rPr xmlns:a="http://schemas.openxmlformats.org/drawingml/2006/main" sz="5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5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5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xmlns:a="http://schemas.openxmlformats.org/drawingml/2006/main" sz="5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xmlns:a="http://schemas.openxmlformats.org/drawingml/2006/main" sz="5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18</m:t>
                    </m:r>
                    <m:r>
                      <a:rPr xmlns:a="http://schemas.openxmlformats.org/drawingml/2006/main" sz="5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b>
                      <m:e>
                        <m:r>
                          <a:rPr xmlns:a="http://schemas.openxmlformats.org/drawingml/2006/main" sz="56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xmlns:a="http://schemas.openxmlformats.org/drawingml/2006/main" sz="56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</m:den>
                </m:f>
              </m:oMath>
            </a14:m>
            <a:r>
              <a:t> </a:t>
            </a:r>
            <a:endParaRPr sz="8200"/>
          </a:p>
        </p:txBody>
      </p:sp>
      <p:pic>
        <p:nvPicPr>
          <p:cNvPr id="639" name="截圖 2020-11-25 上午1.59.57.png" descr="截圖 2020-11-25 上午1.59.5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6725" y="2361030"/>
            <a:ext cx="14003300" cy="11165858"/>
          </a:xfrm>
          <a:prstGeom prst="rect">
            <a:avLst/>
          </a:prstGeom>
          <a:ln w="12700">
            <a:miter lim="400000"/>
          </a:ln>
        </p:spPr>
      </p:pic>
      <p:sp>
        <p:nvSpPr>
          <p:cNvPr id="640" name="1 TeV 2.5*  cm.we"/>
          <p:cNvSpPr txBox="1"/>
          <p:nvPr/>
        </p:nvSpPr>
        <p:spPr>
          <a:xfrm>
            <a:off x="2729555" y="3737573"/>
            <a:ext cx="4457770" cy="727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>
                <a:solidFill>
                  <a:srgbClr val="000000"/>
                </a:solidFill>
              </a:defRPr>
            </a:pPr>
            <a:r>
              <a:t>1 TeV 2.5*</a:t>
            </a:r>
            <a14:m>
              <m:oMath>
                <m:sSup>
                  <m:e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11</m:t>
                    </m:r>
                  </m:sup>
                </m:sSup>
              </m:oMath>
            </a14:m>
            <a:r>
              <a:t> cm.we</a:t>
            </a:r>
          </a:p>
        </p:txBody>
      </p:sp>
      <p:sp>
        <p:nvSpPr>
          <p:cNvPr id="641" name="PhysRevD.58.093009"/>
          <p:cNvSpPr txBox="1"/>
          <p:nvPr/>
        </p:nvSpPr>
        <p:spPr>
          <a:xfrm>
            <a:off x="19820450" y="10842973"/>
            <a:ext cx="4058805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 u="sng">
                <a:solidFill>
                  <a:srgbClr val="6C6C6C"/>
                </a:solidFill>
                <a:latin typeface="Lucida Grande"/>
                <a:ea typeface="Lucida Grande"/>
                <a:cs typeface="Lucida Grande"/>
                <a:sym typeface="Lucida Grande"/>
                <a:hlinkClick r:id="rId4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4" invalidUrl="" action="" tgtFrame="" tooltip="" history="1" highlightClick="0" endSnd="0"/>
              </a:rPr>
              <a:t>PhysRevD.58.093009</a:t>
            </a:r>
          </a:p>
        </p:txBody>
      </p:sp>
      <p:sp>
        <p:nvSpPr>
          <p:cNvPr id="642" name="Neutrino interaction length"/>
          <p:cNvSpPr txBox="1"/>
          <p:nvPr/>
        </p:nvSpPr>
        <p:spPr>
          <a:xfrm>
            <a:off x="908224" y="948957"/>
            <a:ext cx="21971001" cy="1433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Neutrino interaction length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2" grpId="1"/>
      <p:bldP build="whole" bldLvl="1" animBg="1" rev="0" advAuto="0" spid="636" grpId="2"/>
      <p:bldP build="whole" bldLvl="1" animBg="1" rev="0" advAuto="0" spid="637" grpId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線條"/>
          <p:cNvSpPr/>
          <p:nvPr/>
        </p:nvSpPr>
        <p:spPr>
          <a:xfrm>
            <a:off x="17916743" y="12144032"/>
            <a:ext cx="5233434" cy="1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45" name="Earth"/>
          <p:cNvSpPr/>
          <p:nvPr/>
        </p:nvSpPr>
        <p:spPr>
          <a:xfrm>
            <a:off x="15685948" y="10691615"/>
            <a:ext cx="2904835" cy="2904835"/>
          </a:xfrm>
          <a:prstGeom prst="ellipse">
            <a:avLst/>
          </a:prstGeom>
          <a:solidFill>
            <a:schemeClr val="accent1">
              <a:hueOff val="381599"/>
              <a:lumOff val="-1718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Earth</a:t>
            </a:r>
          </a:p>
        </p:txBody>
      </p:sp>
      <p:sp>
        <p:nvSpPr>
          <p:cNvPr id="646" name="矩形"/>
          <p:cNvSpPr/>
          <p:nvPr/>
        </p:nvSpPr>
        <p:spPr>
          <a:xfrm>
            <a:off x="548134" y="2867695"/>
            <a:ext cx="13853214" cy="7980610"/>
          </a:xfrm>
          <a:prstGeom prst="rect">
            <a:avLst/>
          </a:prstGeom>
          <a:solidFill>
            <a:srgbClr val="A9A9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47" name="III. How to detect neutrinos ?"/>
          <p:cNvSpPr txBox="1"/>
          <p:nvPr/>
        </p:nvSpPr>
        <p:spPr>
          <a:xfrm>
            <a:off x="-19848" y="34810"/>
            <a:ext cx="12147326" cy="135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6C6C6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III. How to detect neutrinos ?</a:t>
            </a:r>
          </a:p>
        </p:txBody>
      </p:sp>
      <p:grpSp>
        <p:nvGrpSpPr>
          <p:cNvPr id="650" name="群組"/>
          <p:cNvGrpSpPr/>
          <p:nvPr/>
        </p:nvGrpSpPr>
        <p:grpSpPr>
          <a:xfrm>
            <a:off x="17131565" y="3086584"/>
            <a:ext cx="778003" cy="2073140"/>
            <a:chOff x="0" y="0"/>
            <a:chExt cx="778001" cy="2073139"/>
          </a:xfrm>
        </p:grpSpPr>
        <p:sp>
          <p:nvSpPr>
            <p:cNvPr id="648" name="u"/>
            <p:cNvSpPr txBox="1"/>
            <p:nvPr/>
          </p:nvSpPr>
          <p:spPr>
            <a:xfrm>
              <a:off x="14097" y="-1"/>
              <a:ext cx="749809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u </a:t>
              </a:r>
            </a:p>
          </p:txBody>
        </p:sp>
        <p:sp>
          <p:nvSpPr>
            <p:cNvPr id="649" name="d"/>
            <p:cNvSpPr txBox="1"/>
            <p:nvPr/>
          </p:nvSpPr>
          <p:spPr>
            <a:xfrm>
              <a:off x="-1" y="1078474"/>
              <a:ext cx="778003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d </a:t>
              </a:r>
            </a:p>
          </p:txBody>
        </p:sp>
      </p:grpSp>
      <p:grpSp>
        <p:nvGrpSpPr>
          <p:cNvPr id="657" name="群組"/>
          <p:cNvGrpSpPr/>
          <p:nvPr/>
        </p:nvGrpSpPr>
        <p:grpSpPr>
          <a:xfrm>
            <a:off x="18023702" y="3086584"/>
            <a:ext cx="2139128" cy="3103130"/>
            <a:chOff x="0" y="0"/>
            <a:chExt cx="2139126" cy="3103129"/>
          </a:xfrm>
        </p:grpSpPr>
        <p:sp>
          <p:nvSpPr>
            <p:cNvPr id="651" name="方程式"/>
            <p:cNvSpPr txBox="1"/>
            <p:nvPr/>
          </p:nvSpPr>
          <p:spPr>
            <a:xfrm>
              <a:off x="390406" y="2531451"/>
              <a:ext cx="466180" cy="5716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7100" i="1">
                        <a:solidFill>
                          <a:srgbClr val="FAE232"/>
                        </a:solidFill>
                        <a:latin typeface="Cambria Math" panose="02040503050406030204" pitchFamily="18" charset="0"/>
                      </a:rPr>
                      <m:t>μ</m:t>
                    </m:r>
                  </m:oMath>
                </m:oMathPara>
              </a14:m>
              <a:endParaRPr sz="7100">
                <a:solidFill>
                  <a:srgbClr val="FAE232"/>
                </a:solidFill>
              </a:endParaRPr>
            </a:p>
          </p:txBody>
        </p:sp>
        <p:sp>
          <p:nvSpPr>
            <p:cNvPr id="652" name="方程式"/>
            <p:cNvSpPr txBox="1"/>
            <p:nvPr/>
          </p:nvSpPr>
          <p:spPr>
            <a:xfrm>
              <a:off x="1366824" y="2531451"/>
              <a:ext cx="374206" cy="3967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7100" i="1">
                        <a:solidFill>
                          <a:srgbClr val="FAE232"/>
                        </a:solidFill>
                        <a:latin typeface="Cambria Math" panose="02040503050406030204" pitchFamily="18" charset="0"/>
                      </a:rPr>
                      <m:t>τ</m:t>
                    </m:r>
                  </m:oMath>
                </m:oMathPara>
              </a14:m>
              <a:endParaRPr sz="7100">
                <a:solidFill>
                  <a:srgbClr val="FAE232"/>
                </a:solidFill>
              </a:endParaRPr>
            </a:p>
          </p:txBody>
        </p:sp>
        <p:sp>
          <p:nvSpPr>
            <p:cNvPr id="653" name="c"/>
            <p:cNvSpPr txBox="1"/>
            <p:nvPr/>
          </p:nvSpPr>
          <p:spPr>
            <a:xfrm>
              <a:off x="28357" y="-1"/>
              <a:ext cx="1159003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c   </a:t>
              </a:r>
            </a:p>
          </p:txBody>
        </p:sp>
        <p:sp>
          <p:nvSpPr>
            <p:cNvPr id="654" name="s"/>
            <p:cNvSpPr txBox="1"/>
            <p:nvPr/>
          </p:nvSpPr>
          <p:spPr>
            <a:xfrm>
              <a:off x="0" y="1078475"/>
              <a:ext cx="1116331" cy="994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s   </a:t>
              </a:r>
            </a:p>
          </p:txBody>
        </p:sp>
        <p:sp>
          <p:nvSpPr>
            <p:cNvPr id="655" name="t"/>
            <p:cNvSpPr txBox="1"/>
            <p:nvPr/>
          </p:nvSpPr>
          <p:spPr>
            <a:xfrm>
              <a:off x="1043370" y="-1"/>
              <a:ext cx="989839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t   </a:t>
              </a:r>
            </a:p>
          </p:txBody>
        </p:sp>
        <p:sp>
          <p:nvSpPr>
            <p:cNvPr id="656" name="b"/>
            <p:cNvSpPr txBox="1"/>
            <p:nvPr/>
          </p:nvSpPr>
          <p:spPr>
            <a:xfrm>
              <a:off x="937452" y="1078475"/>
              <a:ext cx="1201675" cy="994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b   </a:t>
              </a:r>
            </a:p>
          </p:txBody>
        </p:sp>
      </p:grpSp>
      <p:grpSp>
        <p:nvGrpSpPr>
          <p:cNvPr id="660" name="群組"/>
          <p:cNvGrpSpPr/>
          <p:nvPr/>
        </p:nvGrpSpPr>
        <p:grpSpPr>
          <a:xfrm>
            <a:off x="16760217" y="2940373"/>
            <a:ext cx="5233434" cy="3698037"/>
            <a:chOff x="0" y="0"/>
            <a:chExt cx="5233432" cy="3698036"/>
          </a:xfrm>
        </p:grpSpPr>
        <p:sp>
          <p:nvSpPr>
            <p:cNvPr id="658" name="方程式"/>
            <p:cNvSpPr txBox="1"/>
            <p:nvPr/>
          </p:nvSpPr>
          <p:spPr>
            <a:xfrm>
              <a:off x="4427193" y="2635489"/>
              <a:ext cx="314735" cy="4810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900" i="1">
                        <a:solidFill>
                          <a:srgbClr val="17E7CE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m:oMathPara>
              </a14:m>
              <a:endParaRPr sz="5900">
                <a:solidFill>
                  <a:srgbClr val="18E7CF"/>
                </a:solidFill>
              </a:endParaRPr>
            </a:p>
          </p:txBody>
        </p:sp>
        <p:sp>
          <p:nvSpPr>
            <p:cNvPr id="659" name="圓角矩形"/>
            <p:cNvSpPr/>
            <p:nvPr/>
          </p:nvSpPr>
          <p:spPr>
            <a:xfrm>
              <a:off x="0" y="0"/>
              <a:ext cx="5233433" cy="3698037"/>
            </a:xfrm>
            <a:prstGeom prst="roundRect">
              <a:avLst>
                <a:gd name="adj" fmla="val 13600"/>
              </a:avLst>
            </a:prstGeom>
            <a:noFill/>
            <a:ln w="12700" cap="flat">
              <a:solidFill>
                <a:schemeClr val="accent2">
                  <a:hueOff val="-206910"/>
                  <a:satOff val="-12829"/>
                  <a:lumOff val="16238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663" name="群組"/>
          <p:cNvGrpSpPr/>
          <p:nvPr/>
        </p:nvGrpSpPr>
        <p:grpSpPr>
          <a:xfrm>
            <a:off x="17042026" y="3119204"/>
            <a:ext cx="4202749" cy="2129891"/>
            <a:chOff x="0" y="0"/>
            <a:chExt cx="4202748" cy="2129889"/>
          </a:xfrm>
        </p:grpSpPr>
        <p:sp>
          <p:nvSpPr>
            <p:cNvPr id="661" name="g"/>
            <p:cNvSpPr txBox="1"/>
            <p:nvPr/>
          </p:nvSpPr>
          <p:spPr>
            <a:xfrm>
              <a:off x="2979342" y="475886"/>
              <a:ext cx="1187197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>
                  <a:solidFill>
                    <a:schemeClr val="accent6"/>
                  </a:solidFill>
                </a:defRPr>
              </a:lvl1pPr>
            </a:lstStyle>
            <a:p>
              <a:pPr/>
              <a:r>
                <a:t>g   </a:t>
              </a:r>
            </a:p>
          </p:txBody>
        </p:sp>
        <p:sp>
          <p:nvSpPr>
            <p:cNvPr id="662" name="圓角矩形"/>
            <p:cNvSpPr/>
            <p:nvPr/>
          </p:nvSpPr>
          <p:spPr>
            <a:xfrm>
              <a:off x="0" y="0"/>
              <a:ext cx="4202749" cy="2129890"/>
            </a:xfrm>
            <a:prstGeom prst="roundRect">
              <a:avLst>
                <a:gd name="adj" fmla="val 15995"/>
              </a:avLst>
            </a:prstGeom>
            <a:noFill/>
            <a:ln w="12700" cap="flat">
              <a:solidFill>
                <a:schemeClr val="accent6">
                  <a:satOff val="15236"/>
                  <a:lumOff val="17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666" name="群組"/>
          <p:cNvGrpSpPr/>
          <p:nvPr/>
        </p:nvGrpSpPr>
        <p:grpSpPr>
          <a:xfrm>
            <a:off x="15132197" y="3363738"/>
            <a:ext cx="1268519" cy="1518046"/>
            <a:chOff x="0" y="0"/>
            <a:chExt cx="1268518" cy="1518045"/>
          </a:xfrm>
        </p:grpSpPr>
        <p:sp>
          <p:nvSpPr>
            <p:cNvPr id="664" name="方程式"/>
            <p:cNvSpPr txBox="1"/>
            <p:nvPr/>
          </p:nvSpPr>
          <p:spPr>
            <a:xfrm>
              <a:off x="448026" y="0"/>
              <a:ext cx="820492" cy="4387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f>
                      <m:fPr>
                        <m:ctrlPr>
                          <a:rPr xmlns:a="http://schemas.openxmlformats.org/drawingml/2006/main" sz="5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  <m:type m:val="lin"/>
                      </m:fPr>
                      <m:num>
                        <m:r>
                          <a:rPr xmlns:a="http://schemas.openxmlformats.org/drawingml/2006/main" sz="5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xmlns:a="http://schemas.openxmlformats.org/drawingml/2006/main" sz="5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m:oMathPara>
              </a14:m>
              <a:endParaRPr sz="5000">
                <a:solidFill>
                  <a:srgbClr val="FFFFFF"/>
                </a:solidFill>
              </a:endParaRPr>
            </a:p>
          </p:txBody>
        </p:sp>
        <p:sp>
          <p:nvSpPr>
            <p:cNvPr id="665" name="方程式"/>
            <p:cNvSpPr txBox="1"/>
            <p:nvPr/>
          </p:nvSpPr>
          <p:spPr>
            <a:xfrm>
              <a:off x="0" y="1079260"/>
              <a:ext cx="1268519" cy="4387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m:oMathPara>
              </a14:m>
              <a:endParaRPr sz="5000">
                <a:solidFill>
                  <a:srgbClr val="FFFFFF"/>
                </a:solidFill>
              </a:endParaRPr>
            </a:p>
          </p:txBody>
        </p:sp>
      </p:grpSp>
      <p:grpSp>
        <p:nvGrpSpPr>
          <p:cNvPr id="669" name="群組"/>
          <p:cNvGrpSpPr/>
          <p:nvPr/>
        </p:nvGrpSpPr>
        <p:grpSpPr>
          <a:xfrm>
            <a:off x="15402424" y="5278006"/>
            <a:ext cx="2477633" cy="994665"/>
            <a:chOff x="0" y="0"/>
            <a:chExt cx="2477632" cy="994664"/>
          </a:xfrm>
        </p:grpSpPr>
        <p:sp>
          <p:nvSpPr>
            <p:cNvPr id="667" name="e"/>
            <p:cNvSpPr txBox="1"/>
            <p:nvPr/>
          </p:nvSpPr>
          <p:spPr>
            <a:xfrm>
              <a:off x="1742302" y="-1"/>
              <a:ext cx="735331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>
                  <a:solidFill>
                    <a:schemeClr val="accent4">
                      <a:hueOff val="475731"/>
                      <a:satOff val="-4338"/>
                      <a:lumOff val="10182"/>
                    </a:schemeClr>
                  </a:solidFill>
                </a:defRPr>
              </a:lvl1pPr>
            </a:lstStyle>
            <a:p>
              <a:pPr/>
              <a:r>
                <a:t>e </a:t>
              </a:r>
            </a:p>
          </p:txBody>
        </p:sp>
        <p:sp>
          <p:nvSpPr>
            <p:cNvPr id="668" name="方程式"/>
            <p:cNvSpPr txBox="1"/>
            <p:nvPr/>
          </p:nvSpPr>
          <p:spPr>
            <a:xfrm>
              <a:off x="0" y="360066"/>
              <a:ext cx="680438" cy="429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m:oMathPara>
              </a14:m>
              <a:endParaRPr sz="5000">
                <a:solidFill>
                  <a:srgbClr val="FFFFFF"/>
                </a:solidFill>
              </a:endParaRPr>
            </a:p>
          </p:txBody>
        </p:sp>
      </p:grpSp>
      <p:grpSp>
        <p:nvGrpSpPr>
          <p:cNvPr id="673" name="群組"/>
          <p:cNvGrpSpPr/>
          <p:nvPr/>
        </p:nvGrpSpPr>
        <p:grpSpPr>
          <a:xfrm>
            <a:off x="17045027" y="6550263"/>
            <a:ext cx="3099943" cy="961615"/>
            <a:chOff x="0" y="0"/>
            <a:chExt cx="3099942" cy="961613"/>
          </a:xfrm>
        </p:grpSpPr>
        <p:sp>
          <p:nvSpPr>
            <p:cNvPr id="670" name="文字"/>
            <p:cNvSpPr txBox="1"/>
            <p:nvPr/>
          </p:nvSpPr>
          <p:spPr>
            <a:xfrm>
              <a:off x="0" y="-1"/>
              <a:ext cx="951077" cy="867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4000">
                  <a:solidFill>
                    <a:schemeClr val="accent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14:m>
                <m:oMath>
                  <m:sSub>
                    <m:e>
                      <m:r>
                        <a:rPr xmlns:a="http://schemas.openxmlformats.org/drawingml/2006/main" sz="5100" i="1">
                          <a:solidFill>
                            <a:srgbClr val="EE210C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5100" i="1">
                          <a:solidFill>
                            <a:srgbClr val="EE210C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sub>
                  </m:sSub>
                </m:oMath>
              </a14:m>
              <a:r>
                <a:t>  </a:t>
              </a:r>
              <a:endParaRPr>
                <a:solidFill>
                  <a:srgbClr val="EE220D"/>
                </a:solidFill>
              </a:endParaRPr>
            </a:p>
          </p:txBody>
        </p:sp>
        <p:sp>
          <p:nvSpPr>
            <p:cNvPr id="671" name="文字"/>
            <p:cNvSpPr txBox="1"/>
            <p:nvPr/>
          </p:nvSpPr>
          <p:spPr>
            <a:xfrm>
              <a:off x="1157777" y="9655"/>
              <a:ext cx="951077" cy="9519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4000">
                  <a:solidFill>
                    <a:schemeClr val="accent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14:m>
                <m:oMath>
                  <m:sSub>
                    <m:e>
                      <m:r>
                        <a:rPr xmlns:a="http://schemas.openxmlformats.org/drawingml/2006/main" sz="5100" i="1">
                          <a:solidFill>
                            <a:srgbClr val="EE210C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5100" i="1">
                          <a:solidFill>
                            <a:srgbClr val="EE210C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b>
                  </m:sSub>
                </m:oMath>
              </a14:m>
              <a:r>
                <a:t>  </a:t>
              </a:r>
              <a:endParaRPr>
                <a:solidFill>
                  <a:srgbClr val="EE220D"/>
                </a:solidFill>
              </a:endParaRPr>
            </a:p>
          </p:txBody>
        </p:sp>
        <p:sp>
          <p:nvSpPr>
            <p:cNvPr id="672" name="文字"/>
            <p:cNvSpPr txBox="1"/>
            <p:nvPr/>
          </p:nvSpPr>
          <p:spPr>
            <a:xfrm>
              <a:off x="2148865" y="9655"/>
              <a:ext cx="951078" cy="867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4000">
                  <a:solidFill>
                    <a:schemeClr val="accent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14:m>
                <m:oMath>
                  <m:sSub>
                    <m:e>
                      <m:r>
                        <a:rPr xmlns:a="http://schemas.openxmlformats.org/drawingml/2006/main" sz="4850" i="1">
                          <a:solidFill>
                            <a:srgbClr val="EE210C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4850" i="1">
                          <a:solidFill>
                            <a:srgbClr val="EE210C"/>
                          </a:solidFill>
                          <a:latin typeface="Cambria Math" panose="02040503050406030204" pitchFamily="18" charset="0"/>
                        </a:rPr>
                        <m:t>τ</m:t>
                      </m:r>
                    </m:sub>
                  </m:sSub>
                </m:oMath>
              </a14:m>
              <a:r>
                <a:t>  </a:t>
              </a:r>
              <a:endParaRPr>
                <a:solidFill>
                  <a:srgbClr val="EE220D"/>
                </a:solidFill>
              </a:endParaRPr>
            </a:p>
          </p:txBody>
        </p:sp>
      </p:grpSp>
      <p:grpSp>
        <p:nvGrpSpPr>
          <p:cNvPr id="677" name="群組"/>
          <p:cNvGrpSpPr/>
          <p:nvPr/>
        </p:nvGrpSpPr>
        <p:grpSpPr>
          <a:xfrm>
            <a:off x="16539109" y="2765026"/>
            <a:ext cx="7378949" cy="5275915"/>
            <a:chOff x="-38100" y="-38100"/>
            <a:chExt cx="7378948" cy="5275913"/>
          </a:xfrm>
        </p:grpSpPr>
        <p:sp>
          <p:nvSpPr>
            <p:cNvPr id="674" name="方程式"/>
            <p:cNvSpPr txBox="1"/>
            <p:nvPr/>
          </p:nvSpPr>
          <p:spPr>
            <a:xfrm>
              <a:off x="4154723" y="4174090"/>
              <a:ext cx="2827241" cy="629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5000" i="1">
                            <a:solidFill>
                              <a:srgbClr val="00A1FE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p>
                        <m:r>
                          <a:rPr xmlns:a="http://schemas.openxmlformats.org/drawingml/2006/main" sz="5000" i="1">
                            <a:solidFill>
                              <a:srgbClr val="00A1F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xmlns:a="http://schemas.openxmlformats.org/drawingml/2006/main" sz="5000" i="1">
                        <a:solidFill>
                          <a:srgbClr val="00A1FE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e>
                        <m:r>
                          <a:rPr xmlns:a="http://schemas.openxmlformats.org/drawingml/2006/main" sz="5000" i="1">
                            <a:solidFill>
                              <a:srgbClr val="00A1FE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p>
                        <m:r>
                          <a:rPr xmlns:a="http://schemas.openxmlformats.org/drawingml/2006/main" sz="5000" i="1">
                            <a:solidFill>
                              <a:srgbClr val="00A1FE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</m:sup>
                    </m:sSup>
                    <m:r>
                      <a:rPr xmlns:a="http://schemas.openxmlformats.org/drawingml/2006/main" sz="5000" i="1">
                        <a:solidFill>
                          <a:srgbClr val="00A1FE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e>
                        <m:r>
                          <a:rPr xmlns:a="http://schemas.openxmlformats.org/drawingml/2006/main" sz="5000" i="1">
                            <a:solidFill>
                              <a:srgbClr val="00A1FE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xmlns:a="http://schemas.openxmlformats.org/drawingml/2006/main" sz="5000" i="1">
                            <a:solidFill>
                              <a:srgbClr val="00A1F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m:oMathPara>
              </a14:m>
              <a:endParaRPr sz="5000">
                <a:solidFill>
                  <a:srgbClr val="00A2FF"/>
                </a:solidFill>
              </a:endParaRPr>
            </a:p>
          </p:txBody>
        </p:sp>
        <p:pic>
          <p:nvPicPr>
            <p:cNvPr id="675" name="圓角矩形 圓角矩形" descr="圓角矩形 圓角矩形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38100" y="-38100"/>
              <a:ext cx="7378949" cy="5275914"/>
            </a:xfrm>
            <a:prstGeom prst="rect">
              <a:avLst/>
            </a:prstGeom>
            <a:effectLst/>
          </p:spPr>
        </p:pic>
      </p:grpSp>
      <p:sp>
        <p:nvSpPr>
          <p:cNvPr id="678" name="0"/>
          <p:cNvSpPr txBox="1"/>
          <p:nvPr/>
        </p:nvSpPr>
        <p:spPr>
          <a:xfrm>
            <a:off x="15874799" y="6668893"/>
            <a:ext cx="417933" cy="734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0</a:t>
            </a:r>
          </a:p>
        </p:txBody>
      </p:sp>
      <p:sp>
        <p:nvSpPr>
          <p:cNvPr id="679" name="Neutrino interaction length"/>
          <p:cNvSpPr txBox="1"/>
          <p:nvPr/>
        </p:nvSpPr>
        <p:spPr>
          <a:xfrm>
            <a:off x="908224" y="948957"/>
            <a:ext cx="21971001" cy="1433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Neutrino interaction length</a:t>
            </a:r>
          </a:p>
        </p:txBody>
      </p:sp>
      <p:pic>
        <p:nvPicPr>
          <p:cNvPr id="680" name="1200px-Alfa_beta_gamma_radiation_penetration.svg.png" descr="1200px-Alfa_beta_gamma_radiation_penetration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7973" y="3222429"/>
            <a:ext cx="12848228" cy="6798855"/>
          </a:xfrm>
          <a:prstGeom prst="rect">
            <a:avLst/>
          </a:prstGeom>
          <a:ln w="12700">
            <a:miter lim="400000"/>
          </a:ln>
        </p:spPr>
      </p:pic>
      <p:sp>
        <p:nvSpPr>
          <p:cNvPr id="681" name="方程式"/>
          <p:cNvSpPr txBox="1"/>
          <p:nvPr/>
        </p:nvSpPr>
        <p:spPr>
          <a:xfrm>
            <a:off x="1088760" y="11825643"/>
            <a:ext cx="609093" cy="63677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109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ν</m:t>
                  </m:r>
                </m:oMath>
              </m:oMathPara>
            </a14:m>
            <a:endParaRPr sz="10900">
              <a:solidFill>
                <a:srgbClr val="FFFFFF"/>
              </a:solidFill>
            </a:endParaRPr>
          </a:p>
        </p:txBody>
      </p:sp>
      <p:sp>
        <p:nvSpPr>
          <p:cNvPr id="682" name="線條"/>
          <p:cNvSpPr/>
          <p:nvPr/>
        </p:nvSpPr>
        <p:spPr>
          <a:xfrm>
            <a:off x="1840917" y="12144032"/>
            <a:ext cx="14717729" cy="1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8" grpId="3"/>
      <p:bldP build="whole" bldLvl="1" animBg="1" rev="0" advAuto="0" spid="673" grpId="1"/>
      <p:bldP build="whole" bldLvl="1" animBg="1" rev="0" advAuto="0" spid="677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Outlines"/>
          <p:cNvSpPr txBox="1"/>
          <p:nvPr>
            <p:ph type="title"/>
          </p:nvPr>
        </p:nvSpPr>
        <p:spPr>
          <a:xfrm>
            <a:off x="1206500" y="948957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 spc="-180" sz="9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Outlines</a:t>
            </a:r>
          </a:p>
        </p:txBody>
      </p:sp>
      <p:sp>
        <p:nvSpPr>
          <p:cNvPr id="155" name="What are neutrinos?…"/>
          <p:cNvSpPr txBox="1"/>
          <p:nvPr>
            <p:ph type="body" idx="1"/>
          </p:nvPr>
        </p:nvSpPr>
        <p:spPr>
          <a:xfrm>
            <a:off x="1206500" y="3346272"/>
            <a:ext cx="21971000" cy="8256012"/>
          </a:xfrm>
          <a:prstGeom prst="rect">
            <a:avLst/>
          </a:prstGeom>
        </p:spPr>
        <p:txBody>
          <a:bodyPr/>
          <a:lstStyle/>
          <a:p>
            <a:pPr marL="609600" indent="-609600"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What are neutrinos?</a:t>
            </a:r>
          </a:p>
          <a:p>
            <a:pPr marL="609600" indent="-609600"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Where are neutrinos coming from?</a:t>
            </a:r>
          </a:p>
          <a:p>
            <a:pPr marL="609600" indent="-609600"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How to detect neutrino?</a:t>
            </a:r>
          </a:p>
          <a:p>
            <a:pPr marL="609600" indent="-609600"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Antarctic Impulsive Transient Antenna (ANITA)</a:t>
            </a:r>
          </a:p>
          <a:p>
            <a:pPr marL="609600" indent="-609600"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Puzzle!!!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III. How to detect neutrinos ?"/>
          <p:cNvSpPr txBox="1"/>
          <p:nvPr/>
        </p:nvSpPr>
        <p:spPr>
          <a:xfrm>
            <a:off x="-19848" y="34810"/>
            <a:ext cx="12147326" cy="135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6C6C6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III. How to detect neutrinos ?</a:t>
            </a:r>
          </a:p>
        </p:txBody>
      </p:sp>
      <p:pic>
        <p:nvPicPr>
          <p:cNvPr id="685" name="截圖 2020-11-25 上午1.59.57.png" descr="截圖 2020-11-25 上午1.59.5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725" y="2361030"/>
            <a:ext cx="14003300" cy="11165858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1 TeV 2.5*  cm.we"/>
          <p:cNvSpPr txBox="1"/>
          <p:nvPr/>
        </p:nvSpPr>
        <p:spPr>
          <a:xfrm>
            <a:off x="2729555" y="3737573"/>
            <a:ext cx="4457770" cy="727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>
                <a:solidFill>
                  <a:srgbClr val="000000"/>
                </a:solidFill>
              </a:defRPr>
            </a:pPr>
            <a:r>
              <a:t>1 TeV 2.5*</a:t>
            </a:r>
            <a14:m>
              <m:oMath>
                <m:sSup>
                  <m:e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11</m:t>
                    </m:r>
                  </m:sup>
                </m:sSup>
              </m:oMath>
            </a14:m>
            <a:r>
              <a:t> cm.we</a:t>
            </a:r>
          </a:p>
        </p:txBody>
      </p:sp>
      <p:sp>
        <p:nvSpPr>
          <p:cNvPr id="687" name="Neutrino interaction length"/>
          <p:cNvSpPr txBox="1"/>
          <p:nvPr/>
        </p:nvSpPr>
        <p:spPr>
          <a:xfrm>
            <a:off x="957937" y="1147807"/>
            <a:ext cx="21971001" cy="1433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Neutrino interaction length</a:t>
            </a:r>
          </a:p>
        </p:txBody>
      </p:sp>
      <p:sp>
        <p:nvSpPr>
          <p:cNvPr id="688" name="圓形"/>
          <p:cNvSpPr/>
          <p:nvPr/>
        </p:nvSpPr>
        <p:spPr>
          <a:xfrm>
            <a:off x="18767148" y="3835217"/>
            <a:ext cx="6628809" cy="6628809"/>
          </a:xfrm>
          <a:prstGeom prst="ellipse">
            <a:avLst/>
          </a:prstGeom>
          <a:solidFill>
            <a:schemeClr val="accent1">
              <a:hueOff val="381599"/>
              <a:lumOff val="-1718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89" name="線條"/>
          <p:cNvSpPr/>
          <p:nvPr/>
        </p:nvSpPr>
        <p:spPr>
          <a:xfrm flipV="1">
            <a:off x="22081552" y="3756056"/>
            <a:ext cx="1" cy="8440952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0" name="線條"/>
          <p:cNvSpPr/>
          <p:nvPr/>
        </p:nvSpPr>
        <p:spPr>
          <a:xfrm flipV="1">
            <a:off x="17429650" y="3833343"/>
            <a:ext cx="4652881" cy="2761641"/>
          </a:xfrm>
          <a:prstGeom prst="line">
            <a:avLst/>
          </a:prstGeom>
          <a:ln w="635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1" name="線條"/>
          <p:cNvSpPr/>
          <p:nvPr/>
        </p:nvSpPr>
        <p:spPr>
          <a:xfrm flipV="1">
            <a:off x="17099488" y="3811206"/>
            <a:ext cx="4911198" cy="853728"/>
          </a:xfrm>
          <a:prstGeom prst="line">
            <a:avLst/>
          </a:prstGeom>
          <a:ln w="762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2" name="方程式"/>
          <p:cNvSpPr txBox="1"/>
          <p:nvPr/>
        </p:nvSpPr>
        <p:spPr>
          <a:xfrm>
            <a:off x="20717907" y="12253561"/>
            <a:ext cx="2727291" cy="60805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</m:sSub>
                  <m:r>
                    <a:rPr xmlns:a="http://schemas.openxmlformats.org/drawingml/2006/main" sz="43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=</m:t>
                  </m:r>
                  <m:sSup>
                    <m:e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18</m:t>
                      </m:r>
                    </m:sup>
                  </m:sSup>
                  <m:r>
                    <a:rPr xmlns:a="http://schemas.openxmlformats.org/drawingml/2006/main" sz="43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43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V</m:t>
                  </m:r>
                </m:oMath>
              </m:oMathPara>
            </a14:m>
            <a:endParaRPr sz="4300">
              <a:solidFill>
                <a:srgbClr val="FFFFFF"/>
              </a:solidFill>
            </a:endParaRPr>
          </a:p>
        </p:txBody>
      </p:sp>
      <p:sp>
        <p:nvSpPr>
          <p:cNvPr id="693" name="方程式"/>
          <p:cNvSpPr txBox="1"/>
          <p:nvPr/>
        </p:nvSpPr>
        <p:spPr>
          <a:xfrm>
            <a:off x="15576076" y="6756128"/>
            <a:ext cx="2727290" cy="61270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</m:sSub>
                  <m:r>
                    <a:rPr xmlns:a="http://schemas.openxmlformats.org/drawingml/2006/main" sz="43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=</m:t>
                  </m:r>
                  <m:sSup>
                    <m:e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</m:sup>
                  </m:sSup>
                  <m:r>
                    <a:rPr xmlns:a="http://schemas.openxmlformats.org/drawingml/2006/main" sz="43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43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V</m:t>
                  </m:r>
                </m:oMath>
              </m:oMathPara>
            </a14:m>
            <a:endParaRPr sz="4300">
              <a:solidFill>
                <a:srgbClr val="FFFFFF"/>
              </a:solidFill>
            </a:endParaRPr>
          </a:p>
        </p:txBody>
      </p:sp>
      <p:sp>
        <p:nvSpPr>
          <p:cNvPr id="694" name="方程式"/>
          <p:cNvSpPr txBox="1"/>
          <p:nvPr/>
        </p:nvSpPr>
        <p:spPr>
          <a:xfrm>
            <a:off x="15305375" y="4716227"/>
            <a:ext cx="2727290" cy="60805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</m:sSub>
                  <m:r>
                    <a:rPr xmlns:a="http://schemas.openxmlformats.org/drawingml/2006/main" sz="43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=</m:t>
                  </m:r>
                  <m:sSup>
                    <m:e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13</m:t>
                      </m:r>
                    </m:sup>
                  </m:sSup>
                  <m:r>
                    <a:rPr xmlns:a="http://schemas.openxmlformats.org/drawingml/2006/main" sz="43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43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V</m:t>
                  </m:r>
                </m:oMath>
              </m:oMathPara>
            </a14:m>
            <a:endParaRPr sz="4300">
              <a:solidFill>
                <a:srgbClr val="FFFFFF"/>
              </a:solidFill>
            </a:endParaRPr>
          </a:p>
        </p:txBody>
      </p:sp>
      <p:sp>
        <p:nvSpPr>
          <p:cNvPr id="695" name="~12000km"/>
          <p:cNvSpPr txBox="1"/>
          <p:nvPr/>
        </p:nvSpPr>
        <p:spPr>
          <a:xfrm>
            <a:off x="22265777" y="6851233"/>
            <a:ext cx="1924813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A9A9A9"/>
                </a:solidFill>
              </a:defRPr>
            </a:lvl1pPr>
          </a:lstStyle>
          <a:p>
            <a:pPr/>
            <a:r>
              <a:t>~12000km</a:t>
            </a:r>
          </a:p>
        </p:txBody>
      </p:sp>
      <p:sp>
        <p:nvSpPr>
          <p:cNvPr id="696" name="~3000km"/>
          <p:cNvSpPr txBox="1"/>
          <p:nvPr/>
        </p:nvSpPr>
        <p:spPr>
          <a:xfrm>
            <a:off x="19491087" y="5486857"/>
            <a:ext cx="1712977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A9A9A9"/>
                </a:solidFill>
              </a:defRPr>
            </a:lvl1pPr>
          </a:lstStyle>
          <a:p>
            <a:pPr/>
            <a:r>
              <a:t>~3000km</a:t>
            </a:r>
          </a:p>
        </p:txBody>
      </p:sp>
      <p:sp>
        <p:nvSpPr>
          <p:cNvPr id="697" name="~600km"/>
          <p:cNvSpPr txBox="1"/>
          <p:nvPr/>
        </p:nvSpPr>
        <p:spPr>
          <a:xfrm>
            <a:off x="19848286" y="3351937"/>
            <a:ext cx="1501141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A9A9A9"/>
                </a:solidFill>
              </a:defRPr>
            </a:lvl1pPr>
          </a:lstStyle>
          <a:p>
            <a:pPr/>
            <a:r>
              <a:t>~600km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III. How to detect neutrinos ?"/>
          <p:cNvSpPr txBox="1"/>
          <p:nvPr/>
        </p:nvSpPr>
        <p:spPr>
          <a:xfrm>
            <a:off x="-19848" y="34810"/>
            <a:ext cx="12147326" cy="135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6C6C6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III. How to detect neutrinos ?</a:t>
            </a:r>
          </a:p>
        </p:txBody>
      </p:sp>
      <p:sp>
        <p:nvSpPr>
          <p:cNvPr id="700" name="Interaction length of neutrino is too long.…"/>
          <p:cNvSpPr txBox="1"/>
          <p:nvPr/>
        </p:nvSpPr>
        <p:spPr>
          <a:xfrm>
            <a:off x="1031535" y="2648675"/>
            <a:ext cx="22320930" cy="4093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80000"/>
              </a:lnSpc>
              <a:defRPr b="1" spc="-170" sz="8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Interaction length of neutrino is too long.</a:t>
            </a:r>
          </a:p>
          <a:p>
            <a:pPr>
              <a:lnSpc>
                <a:spcPct val="80000"/>
              </a:lnSpc>
              <a:defRPr b="1" spc="-170" sz="8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It is too difficult to detect neutrinos directly.</a:t>
            </a:r>
          </a:p>
        </p:txBody>
      </p:sp>
      <p:pic>
        <p:nvPicPr>
          <p:cNvPr id="701" name="截圖 2020-11-25 上午4.11.50.png" descr="截圖 2020-11-25 上午4.11.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1851" y="6134624"/>
            <a:ext cx="13419024" cy="5024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702" name="GEANT4.jpg" descr="GEANT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564161" y="5731124"/>
            <a:ext cx="8900093" cy="58318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III. How to detect neutrinos ?"/>
          <p:cNvSpPr txBox="1"/>
          <p:nvPr/>
        </p:nvSpPr>
        <p:spPr>
          <a:xfrm>
            <a:off x="-19848" y="34810"/>
            <a:ext cx="12147326" cy="135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6C6C6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III. How to detect neutrinos ?</a:t>
            </a:r>
          </a:p>
        </p:txBody>
      </p:sp>
      <p:sp>
        <p:nvSpPr>
          <p:cNvPr id="705" name="1 TeV 2.5*  cm.we"/>
          <p:cNvSpPr txBox="1"/>
          <p:nvPr/>
        </p:nvSpPr>
        <p:spPr>
          <a:xfrm>
            <a:off x="2729555" y="3737573"/>
            <a:ext cx="4457770" cy="727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>
                <a:solidFill>
                  <a:srgbClr val="000000"/>
                </a:solidFill>
              </a:defRPr>
            </a:pPr>
            <a:r>
              <a:t>1 TeV 2.5*</a:t>
            </a:r>
            <a14:m>
              <m:oMath>
                <m:sSup>
                  <m:e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11</m:t>
                    </m:r>
                  </m:sup>
                </m:sSup>
              </m:oMath>
            </a14:m>
            <a:r>
              <a:t> cm.we</a:t>
            </a:r>
          </a:p>
        </p:txBody>
      </p:sp>
      <p:sp>
        <p:nvSpPr>
          <p:cNvPr id="706" name="IceCube, ANITA,  ARA, &amp; ARIANNA"/>
          <p:cNvSpPr txBox="1"/>
          <p:nvPr/>
        </p:nvSpPr>
        <p:spPr>
          <a:xfrm>
            <a:off x="957937" y="1147807"/>
            <a:ext cx="21971001" cy="1433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IceCube, ANITA,  ARA, &amp; ARIANNA</a:t>
            </a:r>
          </a:p>
        </p:txBody>
      </p:sp>
      <p:pic>
        <p:nvPicPr>
          <p:cNvPr id="707" name="截圖 2020-11-25 上午4.21.43.png" descr="截圖 2020-11-25 上午4.21.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80472" y="2526154"/>
            <a:ext cx="18068152" cy="111385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IV. ANITA"/>
          <p:cNvSpPr txBox="1"/>
          <p:nvPr/>
        </p:nvSpPr>
        <p:spPr>
          <a:xfrm>
            <a:off x="-19848" y="34810"/>
            <a:ext cx="12147326" cy="135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6C6C6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IV. ANITA</a:t>
            </a:r>
          </a:p>
        </p:txBody>
      </p:sp>
      <p:sp>
        <p:nvSpPr>
          <p:cNvPr id="710" name="1 TeV 2.5*  cm.we"/>
          <p:cNvSpPr txBox="1"/>
          <p:nvPr/>
        </p:nvSpPr>
        <p:spPr>
          <a:xfrm>
            <a:off x="2729555" y="3737573"/>
            <a:ext cx="4457770" cy="727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>
                <a:solidFill>
                  <a:srgbClr val="000000"/>
                </a:solidFill>
              </a:defRPr>
            </a:pPr>
            <a:r>
              <a:t>1 TeV 2.5*</a:t>
            </a:r>
            <a14:m>
              <m:oMath>
                <m:sSup>
                  <m:e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11</m:t>
                    </m:r>
                  </m:sup>
                </m:sSup>
              </m:oMath>
            </a14:m>
            <a:r>
              <a:t> cm.we</a:t>
            </a:r>
          </a:p>
        </p:txBody>
      </p:sp>
      <p:sp>
        <p:nvSpPr>
          <p:cNvPr id="711" name="ANtarctic Impulsive Transient Antenna (ANITA)"/>
          <p:cNvSpPr txBox="1"/>
          <p:nvPr/>
        </p:nvSpPr>
        <p:spPr>
          <a:xfrm>
            <a:off x="1601630" y="796594"/>
            <a:ext cx="21773796" cy="1288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8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ANtarctic Impulsive Transient Antenna (ANITA)</a:t>
            </a:r>
          </a:p>
        </p:txBody>
      </p:sp>
      <p:pic>
        <p:nvPicPr>
          <p:cNvPr id="712" name="截圖 2020-11-25 上午4.36.01.png" descr="截圖 2020-11-25 上午4.36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60912" y="2427641"/>
            <a:ext cx="15255231" cy="10316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1" grpId="1"/>
      <p:bldP build="whole" bldLvl="1" animBg="1" rev="0" advAuto="0" spid="712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形狀"/>
          <p:cNvSpPr/>
          <p:nvPr/>
        </p:nvSpPr>
        <p:spPr>
          <a:xfrm>
            <a:off x="5040843" y="8097120"/>
            <a:ext cx="9128008" cy="1413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93" y="12104"/>
                </a:moveTo>
                <a:cubicBezTo>
                  <a:pt x="15058" y="15209"/>
                  <a:pt x="18327" y="18114"/>
                  <a:pt x="21600" y="20820"/>
                </a:cubicBezTo>
                <a:cubicBezTo>
                  <a:pt x="19439" y="19920"/>
                  <a:pt x="17273" y="19535"/>
                  <a:pt x="15107" y="19665"/>
                </a:cubicBezTo>
                <a:cubicBezTo>
                  <a:pt x="12940" y="19795"/>
                  <a:pt x="10775" y="20440"/>
                  <a:pt x="8616" y="21600"/>
                </a:cubicBezTo>
                <a:lnTo>
                  <a:pt x="0" y="0"/>
                </a:lnTo>
                <a:cubicBezTo>
                  <a:pt x="3924" y="4324"/>
                  <a:pt x="7855" y="8359"/>
                  <a:pt x="11793" y="12104"/>
                </a:cubicBezTo>
                <a:close/>
              </a:path>
            </a:pathLst>
          </a:custGeom>
          <a:gradFill>
            <a:gsLst>
              <a:gs pos="0">
                <a:srgbClr val="3BE70A">
                  <a:alpha val="75444"/>
                </a:srgbClr>
              </a:gs>
              <a:gs pos="100000">
                <a:schemeClr val="accent1">
                  <a:hueOff val="117695"/>
                  <a:lumOff val="-11358"/>
                  <a:alpha val="75444"/>
                </a:schemeClr>
              </a:gs>
            </a:gsLst>
            <a:lin ang="20974288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grpSp>
        <p:nvGrpSpPr>
          <p:cNvPr id="717" name="群組"/>
          <p:cNvGrpSpPr/>
          <p:nvPr/>
        </p:nvGrpSpPr>
        <p:grpSpPr>
          <a:xfrm>
            <a:off x="6403982" y="2959055"/>
            <a:ext cx="13321952" cy="4417432"/>
            <a:chOff x="0" y="0"/>
            <a:chExt cx="13321950" cy="4417430"/>
          </a:xfrm>
        </p:grpSpPr>
        <p:sp>
          <p:nvSpPr>
            <p:cNvPr id="715" name="形狀"/>
            <p:cNvSpPr/>
            <p:nvPr/>
          </p:nvSpPr>
          <p:spPr>
            <a:xfrm>
              <a:off x="-1" y="0"/>
              <a:ext cx="13275720" cy="4366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395" fill="norm" stroke="1" extrusionOk="0">
                  <a:moveTo>
                    <a:pt x="5923" y="20343"/>
                  </a:moveTo>
                  <a:cubicBezTo>
                    <a:pt x="11088" y="21293"/>
                    <a:pt x="16260" y="21600"/>
                    <a:pt x="21428" y="21263"/>
                  </a:cubicBezTo>
                  <a:cubicBezTo>
                    <a:pt x="21600" y="17812"/>
                    <a:pt x="21593" y="14301"/>
                    <a:pt x="21408" y="10857"/>
                  </a:cubicBezTo>
                  <a:cubicBezTo>
                    <a:pt x="21203" y="7050"/>
                    <a:pt x="20784" y="3378"/>
                    <a:pt x="20167" y="0"/>
                  </a:cubicBezTo>
                  <a:lnTo>
                    <a:pt x="0" y="17822"/>
                  </a:lnTo>
                  <a:lnTo>
                    <a:pt x="2" y="18971"/>
                  </a:lnTo>
                  <a:cubicBezTo>
                    <a:pt x="1974" y="19522"/>
                    <a:pt x="3948" y="19980"/>
                    <a:pt x="5923" y="20343"/>
                  </a:cubicBezTo>
                  <a:close/>
                </a:path>
              </a:pathLst>
            </a:custGeom>
            <a:gradFill flip="none" rotWithShape="1">
              <a:gsLst>
                <a:gs pos="78501">
                  <a:srgbClr val="3BE70A">
                    <a:alpha val="65008"/>
                  </a:srgbClr>
                </a:gs>
                <a:gs pos="100000">
                  <a:schemeClr val="accent1">
                    <a:hueOff val="117695"/>
                    <a:lumOff val="-11358"/>
                    <a:alpha val="65008"/>
                  </a:schemeClr>
                </a:gs>
              </a:gsLst>
              <a:lin ang="20974288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16" name="形狀"/>
            <p:cNvSpPr/>
            <p:nvPr/>
          </p:nvSpPr>
          <p:spPr>
            <a:xfrm>
              <a:off x="12385081" y="73682"/>
              <a:ext cx="936870" cy="4343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7" h="21600" fill="norm" stroke="1" extrusionOk="0">
                  <a:moveTo>
                    <a:pt x="14812" y="7249"/>
                  </a:moveTo>
                  <a:cubicBezTo>
                    <a:pt x="17781" y="9581"/>
                    <a:pt x="19567" y="11963"/>
                    <a:pt x="20142" y="14372"/>
                  </a:cubicBezTo>
                  <a:cubicBezTo>
                    <a:pt x="20721" y="16794"/>
                    <a:pt x="19855" y="19224"/>
                    <a:pt x="17720" y="21600"/>
                  </a:cubicBezTo>
                  <a:cubicBezTo>
                    <a:pt x="10779" y="18506"/>
                    <a:pt x="5793" y="15200"/>
                    <a:pt x="2912" y="11784"/>
                  </a:cubicBezTo>
                  <a:cubicBezTo>
                    <a:pt x="-362" y="7901"/>
                    <a:pt x="-879" y="3921"/>
                    <a:pt x="1382" y="0"/>
                  </a:cubicBezTo>
                  <a:cubicBezTo>
                    <a:pt x="7085" y="2287"/>
                    <a:pt x="11593" y="4720"/>
                    <a:pt x="14812" y="7249"/>
                  </a:cubicBezTo>
                  <a:close/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718" name="IV. ANITA"/>
          <p:cNvSpPr txBox="1"/>
          <p:nvPr/>
        </p:nvSpPr>
        <p:spPr>
          <a:xfrm>
            <a:off x="-19848" y="34810"/>
            <a:ext cx="12147326" cy="135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6C6C6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IV. ANITA</a:t>
            </a:r>
          </a:p>
        </p:txBody>
      </p:sp>
      <p:sp>
        <p:nvSpPr>
          <p:cNvPr id="719" name="ANtarctic Impulsive Transient Antenna (ANITA)"/>
          <p:cNvSpPr txBox="1"/>
          <p:nvPr/>
        </p:nvSpPr>
        <p:spPr>
          <a:xfrm>
            <a:off x="1601630" y="796594"/>
            <a:ext cx="21773796" cy="1288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8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ANtarctic Impulsive Transient Antenna (ANITA)</a:t>
            </a:r>
          </a:p>
        </p:txBody>
      </p:sp>
      <p:sp>
        <p:nvSpPr>
          <p:cNvPr id="720" name="矩形"/>
          <p:cNvSpPr/>
          <p:nvPr/>
        </p:nvSpPr>
        <p:spPr>
          <a:xfrm>
            <a:off x="21698357" y="4674654"/>
            <a:ext cx="893079" cy="31721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21" name="圓角矩形"/>
          <p:cNvSpPr/>
          <p:nvPr/>
        </p:nvSpPr>
        <p:spPr>
          <a:xfrm>
            <a:off x="21857933" y="3959193"/>
            <a:ext cx="573928" cy="383428"/>
          </a:xfrm>
          <a:prstGeom prst="roundRect">
            <a:avLst>
              <a:gd name="adj" fmla="val 18821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22" name="矩形"/>
          <p:cNvSpPr/>
          <p:nvPr/>
        </p:nvSpPr>
        <p:spPr>
          <a:xfrm>
            <a:off x="21698357" y="4977304"/>
            <a:ext cx="893079" cy="2472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23" name="線條"/>
          <p:cNvSpPr/>
          <p:nvPr/>
        </p:nvSpPr>
        <p:spPr>
          <a:xfrm flipV="1">
            <a:off x="21971776" y="4284471"/>
            <a:ext cx="1" cy="727122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24" name="線條"/>
          <p:cNvSpPr/>
          <p:nvPr/>
        </p:nvSpPr>
        <p:spPr>
          <a:xfrm flipV="1">
            <a:off x="22318890" y="4284471"/>
            <a:ext cx="1" cy="727122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25" name="線條"/>
          <p:cNvSpPr/>
          <p:nvPr/>
        </p:nvSpPr>
        <p:spPr>
          <a:xfrm flipV="1">
            <a:off x="22144896" y="4284471"/>
            <a:ext cx="1" cy="383428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26" name="ANITA"/>
          <p:cNvSpPr txBox="1"/>
          <p:nvPr/>
        </p:nvSpPr>
        <p:spPr>
          <a:xfrm>
            <a:off x="22402574" y="5533914"/>
            <a:ext cx="95524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ANITA</a:t>
            </a:r>
          </a:p>
        </p:txBody>
      </p:sp>
      <p:sp>
        <p:nvSpPr>
          <p:cNvPr id="727" name="形狀"/>
          <p:cNvSpPr/>
          <p:nvPr/>
        </p:nvSpPr>
        <p:spPr>
          <a:xfrm>
            <a:off x="1026000" y="9418680"/>
            <a:ext cx="22199660" cy="3762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fill="norm" stroke="1" extrusionOk="0">
                <a:moveTo>
                  <a:pt x="0" y="6638"/>
                </a:moveTo>
                <a:cubicBezTo>
                  <a:pt x="3548" y="2228"/>
                  <a:pt x="7164" y="4"/>
                  <a:pt x="10789" y="0"/>
                </a:cubicBezTo>
                <a:cubicBezTo>
                  <a:pt x="14422" y="-4"/>
                  <a:pt x="18045" y="2222"/>
                  <a:pt x="21600" y="6642"/>
                </a:cubicBezTo>
                <a:lnTo>
                  <a:pt x="21559" y="21596"/>
                </a:lnTo>
                <a:lnTo>
                  <a:pt x="91" y="20985"/>
                </a:lnTo>
                <a:lnTo>
                  <a:pt x="0" y="6638"/>
                </a:lnTo>
                <a:close/>
              </a:path>
            </a:pathLst>
          </a:custGeom>
          <a:gradFill>
            <a:gsLst>
              <a:gs pos="59149">
                <a:schemeClr val="accent2">
                  <a:hueOff val="-206910"/>
                  <a:satOff val="-12829"/>
                  <a:lumOff val="16238"/>
                  <a:alpha val="61193"/>
                </a:schemeClr>
              </a:gs>
              <a:gs pos="100000">
                <a:schemeClr val="accent1">
                  <a:hueOff val="117695"/>
                  <a:lumOff val="-11358"/>
                  <a:alpha val="61193"/>
                </a:schemeClr>
              </a:gs>
            </a:gsLst>
            <a:lin ang="5472691"/>
          </a:gradFill>
          <a:ln w="25400">
            <a:solidFill>
              <a:srgbClr val="FFFFFF">
                <a:alpha val="61193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28" name="Ice"/>
          <p:cNvSpPr txBox="1"/>
          <p:nvPr/>
        </p:nvSpPr>
        <p:spPr>
          <a:xfrm>
            <a:off x="21903230" y="10902160"/>
            <a:ext cx="909968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/>
            <a:r>
              <a:t>Ice</a:t>
            </a:r>
          </a:p>
        </p:txBody>
      </p:sp>
      <p:sp>
        <p:nvSpPr>
          <p:cNvPr id="729" name="線條"/>
          <p:cNvSpPr/>
          <p:nvPr/>
        </p:nvSpPr>
        <p:spPr>
          <a:xfrm flipV="1">
            <a:off x="1912767" y="6686202"/>
            <a:ext cx="4456671" cy="381126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730" name="線條 線條" descr="線條 線條"/>
          <p:cNvPicPr>
            <a:picLocks noChangeAspect="0"/>
          </p:cNvPicPr>
          <p:nvPr/>
        </p:nvPicPr>
        <p:blipFill>
          <a:blip r:embed="rId2">
            <a:alphaModFix amt="73165"/>
            <a:extLst/>
          </a:blip>
          <a:stretch>
            <a:fillRect/>
          </a:stretch>
        </p:blipFill>
        <p:spPr>
          <a:xfrm rot="20595676">
            <a:off x="6234157" y="6275428"/>
            <a:ext cx="2591867" cy="152401"/>
          </a:xfrm>
          <a:prstGeom prst="rect">
            <a:avLst/>
          </a:prstGeom>
        </p:spPr>
      </p:pic>
      <p:pic>
        <p:nvPicPr>
          <p:cNvPr id="732" name="線條 線條" descr="線條 線條"/>
          <p:cNvPicPr>
            <a:picLocks noChangeAspect="0"/>
          </p:cNvPicPr>
          <p:nvPr/>
        </p:nvPicPr>
        <p:blipFill>
          <a:blip r:embed="rId3">
            <a:alphaModFix amt="48890"/>
            <a:extLst/>
          </a:blip>
          <a:stretch>
            <a:fillRect/>
          </a:stretch>
        </p:blipFill>
        <p:spPr>
          <a:xfrm rot="21093563">
            <a:off x="6202590" y="6457516"/>
            <a:ext cx="2257300" cy="152401"/>
          </a:xfrm>
          <a:prstGeom prst="rect">
            <a:avLst/>
          </a:prstGeom>
        </p:spPr>
      </p:pic>
      <p:pic>
        <p:nvPicPr>
          <p:cNvPr id="734" name="線條 線條" descr="線條 線條"/>
          <p:cNvPicPr>
            <a:picLocks noChangeAspect="0"/>
          </p:cNvPicPr>
          <p:nvPr/>
        </p:nvPicPr>
        <p:blipFill>
          <a:blip r:embed="rId4">
            <a:alphaModFix amt="48890"/>
            <a:extLst/>
          </a:blip>
          <a:stretch>
            <a:fillRect/>
          </a:stretch>
        </p:blipFill>
        <p:spPr>
          <a:xfrm rot="243226">
            <a:off x="6288215" y="6714463"/>
            <a:ext cx="2483751" cy="152401"/>
          </a:xfrm>
          <a:prstGeom prst="rect">
            <a:avLst/>
          </a:prstGeom>
        </p:spPr>
      </p:pic>
      <p:pic>
        <p:nvPicPr>
          <p:cNvPr id="736" name="線條 線條" descr="線條 線條"/>
          <p:cNvPicPr>
            <a:picLocks noChangeAspect="0"/>
          </p:cNvPicPr>
          <p:nvPr/>
        </p:nvPicPr>
        <p:blipFill>
          <a:blip r:embed="rId5">
            <a:alphaModFix amt="48890"/>
            <a:extLst/>
          </a:blip>
          <a:stretch>
            <a:fillRect/>
          </a:stretch>
        </p:blipFill>
        <p:spPr>
          <a:xfrm>
            <a:off x="7859795" y="6459112"/>
            <a:ext cx="1540364" cy="152401"/>
          </a:xfrm>
          <a:prstGeom prst="rect">
            <a:avLst/>
          </a:prstGeom>
        </p:spPr>
      </p:pic>
      <p:pic>
        <p:nvPicPr>
          <p:cNvPr id="738" name="線條 線條" descr="線條 線條"/>
          <p:cNvPicPr>
            <a:picLocks noChangeAspect="0"/>
          </p:cNvPicPr>
          <p:nvPr/>
        </p:nvPicPr>
        <p:blipFill>
          <a:blip r:embed="rId5">
            <a:alphaModFix amt="48890"/>
            <a:extLst/>
          </a:blip>
          <a:stretch>
            <a:fillRect/>
          </a:stretch>
        </p:blipFill>
        <p:spPr>
          <a:xfrm>
            <a:off x="6188214" y="6540938"/>
            <a:ext cx="1540364" cy="152401"/>
          </a:xfrm>
          <a:prstGeom prst="rect">
            <a:avLst/>
          </a:prstGeom>
        </p:spPr>
      </p:pic>
      <p:pic>
        <p:nvPicPr>
          <p:cNvPr id="740" name="線條 線條" descr="線條 線條"/>
          <p:cNvPicPr>
            <a:picLocks noChangeAspect="0"/>
          </p:cNvPicPr>
          <p:nvPr/>
        </p:nvPicPr>
        <p:blipFill>
          <a:blip r:embed="rId6">
            <a:alphaModFix amt="48890"/>
            <a:extLst/>
          </a:blip>
          <a:stretch>
            <a:fillRect/>
          </a:stretch>
        </p:blipFill>
        <p:spPr>
          <a:xfrm rot="20847023">
            <a:off x="6742922" y="6310256"/>
            <a:ext cx="1574337" cy="152401"/>
          </a:xfrm>
          <a:prstGeom prst="rect">
            <a:avLst/>
          </a:prstGeom>
        </p:spPr>
      </p:pic>
      <p:pic>
        <p:nvPicPr>
          <p:cNvPr id="742" name="線條 線條" descr="線條 線條"/>
          <p:cNvPicPr>
            <a:picLocks noChangeAspect="0"/>
          </p:cNvPicPr>
          <p:nvPr/>
        </p:nvPicPr>
        <p:blipFill>
          <a:blip r:embed="rId7">
            <a:alphaModFix amt="48890"/>
            <a:extLst/>
          </a:blip>
          <a:stretch>
            <a:fillRect/>
          </a:stretch>
        </p:blipFill>
        <p:spPr>
          <a:xfrm rot="21286641">
            <a:off x="6349759" y="6540938"/>
            <a:ext cx="1962961" cy="152401"/>
          </a:xfrm>
          <a:prstGeom prst="rect">
            <a:avLst/>
          </a:prstGeom>
        </p:spPr>
      </p:pic>
      <p:pic>
        <p:nvPicPr>
          <p:cNvPr id="744" name="線條 線條" descr="線條 線條"/>
          <p:cNvPicPr>
            <a:picLocks noChangeAspect="0"/>
          </p:cNvPicPr>
          <p:nvPr/>
        </p:nvPicPr>
        <p:blipFill>
          <a:blip r:embed="rId8">
            <a:alphaModFix amt="48890"/>
            <a:extLst/>
          </a:blip>
          <a:stretch>
            <a:fillRect/>
          </a:stretch>
        </p:blipFill>
        <p:spPr>
          <a:xfrm>
            <a:off x="6344828" y="6714463"/>
            <a:ext cx="2370525" cy="152401"/>
          </a:xfrm>
          <a:prstGeom prst="rect">
            <a:avLst/>
          </a:prstGeom>
        </p:spPr>
      </p:pic>
      <p:pic>
        <p:nvPicPr>
          <p:cNvPr id="746" name="線條 線條" descr="線條 線條"/>
          <p:cNvPicPr>
            <a:picLocks noChangeAspect="0"/>
          </p:cNvPicPr>
          <p:nvPr/>
        </p:nvPicPr>
        <p:blipFill>
          <a:blip r:embed="rId9">
            <a:alphaModFix amt="48890"/>
            <a:extLst/>
          </a:blip>
          <a:stretch>
            <a:fillRect/>
          </a:stretch>
        </p:blipFill>
        <p:spPr>
          <a:xfrm rot="20951525">
            <a:off x="7152139" y="6395232"/>
            <a:ext cx="2410582" cy="152401"/>
          </a:xfrm>
          <a:prstGeom prst="rect">
            <a:avLst/>
          </a:prstGeom>
        </p:spPr>
      </p:pic>
      <p:pic>
        <p:nvPicPr>
          <p:cNvPr id="748" name="線條 線條" descr="線條 線條"/>
          <p:cNvPicPr>
            <a:picLocks noChangeAspect="0"/>
          </p:cNvPicPr>
          <p:nvPr/>
        </p:nvPicPr>
        <p:blipFill>
          <a:blip r:embed="rId10">
            <a:alphaModFix amt="48890"/>
            <a:extLst/>
          </a:blip>
          <a:stretch>
            <a:fillRect/>
          </a:stretch>
        </p:blipFill>
        <p:spPr>
          <a:xfrm rot="21262950">
            <a:off x="6241507" y="6459112"/>
            <a:ext cx="3308765" cy="152401"/>
          </a:xfrm>
          <a:prstGeom prst="rect">
            <a:avLst/>
          </a:prstGeom>
        </p:spPr>
      </p:pic>
      <p:pic>
        <p:nvPicPr>
          <p:cNvPr id="750" name="線條 線條" descr="線條 線條"/>
          <p:cNvPicPr>
            <a:picLocks noChangeAspect="0"/>
          </p:cNvPicPr>
          <p:nvPr/>
        </p:nvPicPr>
        <p:blipFill>
          <a:blip r:embed="rId11">
            <a:alphaModFix amt="75180"/>
            <a:extLst/>
          </a:blip>
          <a:stretch>
            <a:fillRect/>
          </a:stretch>
        </p:blipFill>
        <p:spPr>
          <a:xfrm rot="20858522">
            <a:off x="6918947" y="6273291"/>
            <a:ext cx="2943189" cy="152401"/>
          </a:xfrm>
          <a:prstGeom prst="rect">
            <a:avLst/>
          </a:prstGeom>
        </p:spPr>
      </p:pic>
      <p:pic>
        <p:nvPicPr>
          <p:cNvPr id="752" name="線條 線條" descr="線條 線條"/>
          <p:cNvPicPr>
            <a:picLocks noChangeAspect="0"/>
          </p:cNvPicPr>
          <p:nvPr/>
        </p:nvPicPr>
        <p:blipFill>
          <a:blip r:embed="rId12">
            <a:alphaModFix amt="70538"/>
            <a:extLst/>
          </a:blip>
          <a:stretch>
            <a:fillRect/>
          </a:stretch>
        </p:blipFill>
        <p:spPr>
          <a:xfrm rot="21001824">
            <a:off x="6225006" y="6395232"/>
            <a:ext cx="3341767" cy="152401"/>
          </a:xfrm>
          <a:prstGeom prst="rect">
            <a:avLst/>
          </a:prstGeom>
        </p:spPr>
      </p:pic>
      <p:pic>
        <p:nvPicPr>
          <p:cNvPr id="754" name="線條 線條" descr="線條 線條"/>
          <p:cNvPicPr>
            <a:picLocks noChangeAspect="0"/>
          </p:cNvPicPr>
          <p:nvPr/>
        </p:nvPicPr>
        <p:blipFill>
          <a:blip r:embed="rId13">
            <a:alphaModFix amt="48890"/>
            <a:extLst/>
          </a:blip>
          <a:stretch>
            <a:fillRect/>
          </a:stretch>
        </p:blipFill>
        <p:spPr>
          <a:xfrm rot="21400107">
            <a:off x="6707968" y="6459112"/>
            <a:ext cx="3298923" cy="152401"/>
          </a:xfrm>
          <a:prstGeom prst="rect">
            <a:avLst/>
          </a:prstGeom>
        </p:spPr>
      </p:pic>
      <p:pic>
        <p:nvPicPr>
          <p:cNvPr id="756" name="線條 線條" descr="線條 線條"/>
          <p:cNvPicPr>
            <a:picLocks noChangeAspect="0"/>
          </p:cNvPicPr>
          <p:nvPr/>
        </p:nvPicPr>
        <p:blipFill>
          <a:blip r:embed="rId14">
            <a:alphaModFix amt="67394"/>
            <a:extLst/>
          </a:blip>
          <a:stretch>
            <a:fillRect/>
          </a:stretch>
        </p:blipFill>
        <p:spPr>
          <a:xfrm rot="21274704">
            <a:off x="6390445" y="6606956"/>
            <a:ext cx="4000192" cy="152401"/>
          </a:xfrm>
          <a:prstGeom prst="rect">
            <a:avLst/>
          </a:prstGeom>
        </p:spPr>
      </p:pic>
      <p:pic>
        <p:nvPicPr>
          <p:cNvPr id="758" name="線條 線條" descr="線條 線條"/>
          <p:cNvPicPr>
            <a:picLocks noChangeAspect="0"/>
          </p:cNvPicPr>
          <p:nvPr/>
        </p:nvPicPr>
        <p:blipFill>
          <a:blip r:embed="rId15">
            <a:alphaModFix amt="66769"/>
            <a:extLst/>
          </a:blip>
          <a:stretch>
            <a:fillRect/>
          </a:stretch>
        </p:blipFill>
        <p:spPr>
          <a:xfrm>
            <a:off x="6249087" y="6624598"/>
            <a:ext cx="3293605" cy="152401"/>
          </a:xfrm>
          <a:prstGeom prst="rect">
            <a:avLst/>
          </a:prstGeom>
        </p:spPr>
      </p:pic>
      <p:sp>
        <p:nvSpPr>
          <p:cNvPr id="760" name="線條"/>
          <p:cNvSpPr/>
          <p:nvPr/>
        </p:nvSpPr>
        <p:spPr>
          <a:xfrm>
            <a:off x="625873" y="6738104"/>
            <a:ext cx="4455409" cy="1318103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761" name="線條 線條" descr="線條 線條"/>
          <p:cNvPicPr>
            <a:picLocks noChangeAspect="0"/>
          </p:cNvPicPr>
          <p:nvPr/>
        </p:nvPicPr>
        <p:blipFill>
          <a:blip r:embed="rId16">
            <a:alphaModFix amt="48890"/>
            <a:extLst/>
          </a:blip>
          <a:stretch>
            <a:fillRect/>
          </a:stretch>
        </p:blipFill>
        <p:spPr>
          <a:xfrm rot="1111242">
            <a:off x="4779135" y="8423107"/>
            <a:ext cx="3164540" cy="152401"/>
          </a:xfrm>
          <a:prstGeom prst="rect">
            <a:avLst/>
          </a:prstGeom>
        </p:spPr>
      </p:pic>
      <p:pic>
        <p:nvPicPr>
          <p:cNvPr id="763" name="線條 線條" descr="線條 線條"/>
          <p:cNvPicPr>
            <a:picLocks noChangeAspect="0"/>
          </p:cNvPicPr>
          <p:nvPr/>
        </p:nvPicPr>
        <p:blipFill>
          <a:blip r:embed="rId17">
            <a:alphaModFix amt="48890"/>
            <a:extLst/>
          </a:blip>
          <a:stretch>
            <a:fillRect/>
          </a:stretch>
        </p:blipFill>
        <p:spPr>
          <a:xfrm rot="747281">
            <a:off x="4952780" y="8315033"/>
            <a:ext cx="2817250" cy="152401"/>
          </a:xfrm>
          <a:prstGeom prst="rect">
            <a:avLst/>
          </a:prstGeom>
        </p:spPr>
      </p:pic>
      <p:pic>
        <p:nvPicPr>
          <p:cNvPr id="765" name="線條 線條" descr="線條 線條"/>
          <p:cNvPicPr>
            <a:picLocks noChangeAspect="0"/>
          </p:cNvPicPr>
          <p:nvPr/>
        </p:nvPicPr>
        <p:blipFill>
          <a:blip r:embed="rId18">
            <a:alphaModFix amt="48890"/>
            <a:extLst/>
          </a:blip>
          <a:stretch>
            <a:fillRect/>
          </a:stretch>
        </p:blipFill>
        <p:spPr>
          <a:xfrm rot="1137581">
            <a:off x="4736196" y="8315033"/>
            <a:ext cx="2635238" cy="152401"/>
          </a:xfrm>
          <a:prstGeom prst="rect">
            <a:avLst/>
          </a:prstGeom>
        </p:spPr>
      </p:pic>
      <p:pic>
        <p:nvPicPr>
          <p:cNvPr id="767" name="線條 線條" descr="線條 線條"/>
          <p:cNvPicPr>
            <a:picLocks noChangeAspect="0"/>
          </p:cNvPicPr>
          <p:nvPr/>
        </p:nvPicPr>
        <p:blipFill>
          <a:blip r:embed="rId19">
            <a:alphaModFix amt="48890"/>
            <a:extLst/>
          </a:blip>
          <a:stretch>
            <a:fillRect/>
          </a:stretch>
        </p:blipFill>
        <p:spPr>
          <a:xfrm rot="984648">
            <a:off x="4873015" y="8437668"/>
            <a:ext cx="2976780" cy="152401"/>
          </a:xfrm>
          <a:prstGeom prst="rect">
            <a:avLst/>
          </a:prstGeom>
        </p:spPr>
      </p:pic>
      <p:pic>
        <p:nvPicPr>
          <p:cNvPr id="769" name="線條 線條" descr="線條 線條"/>
          <p:cNvPicPr>
            <a:picLocks noChangeAspect="0"/>
          </p:cNvPicPr>
          <p:nvPr/>
        </p:nvPicPr>
        <p:blipFill>
          <a:blip r:embed="rId20">
            <a:alphaModFix amt="79172"/>
            <a:extLst/>
          </a:blip>
          <a:stretch>
            <a:fillRect/>
          </a:stretch>
        </p:blipFill>
        <p:spPr>
          <a:xfrm rot="622096">
            <a:off x="5031474" y="8308510"/>
            <a:ext cx="3345749" cy="152401"/>
          </a:xfrm>
          <a:prstGeom prst="rect">
            <a:avLst/>
          </a:prstGeom>
        </p:spPr>
      </p:pic>
      <p:pic>
        <p:nvPicPr>
          <p:cNvPr id="771" name="線條 線條" descr="線條 線條"/>
          <p:cNvPicPr>
            <a:picLocks noChangeAspect="0"/>
          </p:cNvPicPr>
          <p:nvPr/>
        </p:nvPicPr>
        <p:blipFill>
          <a:blip r:embed="rId21">
            <a:alphaModFix amt="79172"/>
            <a:extLst/>
          </a:blip>
          <a:stretch>
            <a:fillRect/>
          </a:stretch>
        </p:blipFill>
        <p:spPr>
          <a:xfrm rot="877932">
            <a:off x="5147653" y="8296107"/>
            <a:ext cx="2427504" cy="152401"/>
          </a:xfrm>
          <a:prstGeom prst="rect">
            <a:avLst/>
          </a:prstGeom>
        </p:spPr>
      </p:pic>
      <p:pic>
        <p:nvPicPr>
          <p:cNvPr id="773" name="線條 線條" descr="線條 線條"/>
          <p:cNvPicPr>
            <a:picLocks noChangeAspect="0"/>
          </p:cNvPicPr>
          <p:nvPr/>
        </p:nvPicPr>
        <p:blipFill>
          <a:blip r:embed="rId22">
            <a:alphaModFix amt="79172"/>
            <a:extLst/>
          </a:blip>
          <a:stretch>
            <a:fillRect/>
          </a:stretch>
        </p:blipFill>
        <p:spPr>
          <a:xfrm rot="738735">
            <a:off x="5280552" y="8423107"/>
            <a:ext cx="2847594" cy="152401"/>
          </a:xfrm>
          <a:prstGeom prst="rect">
            <a:avLst/>
          </a:prstGeom>
        </p:spPr>
      </p:pic>
      <p:pic>
        <p:nvPicPr>
          <p:cNvPr id="775" name="線條 線條" descr="線條 線條"/>
          <p:cNvPicPr>
            <a:picLocks noChangeAspect="0"/>
          </p:cNvPicPr>
          <p:nvPr/>
        </p:nvPicPr>
        <p:blipFill>
          <a:blip r:embed="rId23">
            <a:alphaModFix amt="79172"/>
            <a:extLst/>
          </a:blip>
          <a:stretch>
            <a:fillRect/>
          </a:stretch>
        </p:blipFill>
        <p:spPr>
          <a:xfrm rot="1121333">
            <a:off x="4684474" y="8423107"/>
            <a:ext cx="2738682" cy="152401"/>
          </a:xfrm>
          <a:prstGeom prst="rect">
            <a:avLst/>
          </a:prstGeom>
        </p:spPr>
      </p:pic>
      <p:sp>
        <p:nvSpPr>
          <p:cNvPr id="777" name="&lt;10km"/>
          <p:cNvSpPr txBox="1"/>
          <p:nvPr/>
        </p:nvSpPr>
        <p:spPr>
          <a:xfrm>
            <a:off x="6686587" y="7028449"/>
            <a:ext cx="1289305" cy="54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&lt;10km</a:t>
            </a:r>
          </a:p>
        </p:txBody>
      </p:sp>
      <p:grpSp>
        <p:nvGrpSpPr>
          <p:cNvPr id="780" name="群組"/>
          <p:cNvGrpSpPr/>
          <p:nvPr/>
        </p:nvGrpSpPr>
        <p:grpSpPr>
          <a:xfrm>
            <a:off x="8716200" y="4566562"/>
            <a:ext cx="11419122" cy="5007083"/>
            <a:chOff x="0" y="0"/>
            <a:chExt cx="11419120" cy="5007081"/>
          </a:xfrm>
        </p:grpSpPr>
        <p:sp>
          <p:nvSpPr>
            <p:cNvPr id="778" name="形狀"/>
            <p:cNvSpPr/>
            <p:nvPr/>
          </p:nvSpPr>
          <p:spPr>
            <a:xfrm>
              <a:off x="0" y="0"/>
              <a:ext cx="11419121" cy="500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8693" y="0"/>
                  </a:lnTo>
                  <a:cubicBezTo>
                    <a:pt x="19546" y="2359"/>
                    <a:pt x="20234" y="5004"/>
                    <a:pt x="20732" y="7843"/>
                  </a:cubicBezTo>
                  <a:cubicBezTo>
                    <a:pt x="21188" y="10438"/>
                    <a:pt x="21480" y="13167"/>
                    <a:pt x="21600" y="15949"/>
                  </a:cubicBezTo>
                  <a:lnTo>
                    <a:pt x="9264" y="21007"/>
                  </a:lnTo>
                  <a:cubicBezTo>
                    <a:pt x="7730" y="20734"/>
                    <a:pt x="6191" y="20646"/>
                    <a:pt x="4653" y="20742"/>
                  </a:cubicBezTo>
                  <a:cubicBezTo>
                    <a:pt x="3097" y="20839"/>
                    <a:pt x="1543" y="21126"/>
                    <a:pt x="0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BE70A">
                    <a:alpha val="86505"/>
                  </a:srgbClr>
                </a:gs>
                <a:gs pos="100000">
                  <a:schemeClr val="accent1">
                    <a:hueOff val="117695"/>
                    <a:lumOff val="-11358"/>
                    <a:alpha val="86505"/>
                  </a:schemeClr>
                </a:gs>
              </a:gsLst>
              <a:lin ang="20974288" scaled="0"/>
            </a:gradFill>
            <a:ln w="25400" cap="flat">
              <a:solidFill>
                <a:srgbClr val="FFFFFF">
                  <a:alpha val="86505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79" name="形狀"/>
            <p:cNvSpPr/>
            <p:nvPr/>
          </p:nvSpPr>
          <p:spPr>
            <a:xfrm>
              <a:off x="9888176" y="51662"/>
              <a:ext cx="1516867" cy="3600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407" y="3387"/>
                    <a:pt x="11864" y="7168"/>
                    <a:pt x="15758" y="11153"/>
                  </a:cubicBezTo>
                  <a:cubicBezTo>
                    <a:pt x="19008" y="14478"/>
                    <a:pt x="21040" y="18012"/>
                    <a:pt x="21600" y="21600"/>
                  </a:cubicBezTo>
                  <a:cubicBezTo>
                    <a:pt x="14484" y="18700"/>
                    <a:pt x="10364" y="14707"/>
                    <a:pt x="6610" y="10452"/>
                  </a:cubicBezTo>
                  <a:cubicBezTo>
                    <a:pt x="3622" y="7064"/>
                    <a:pt x="1187" y="3612"/>
                    <a:pt x="0" y="0"/>
                  </a:cubicBezTo>
                  <a:close/>
                </a:path>
              </a:pathLst>
            </a:custGeom>
            <a:noFill/>
            <a:ln w="635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83" name="群組"/>
          <p:cNvGrpSpPr/>
          <p:nvPr/>
        </p:nvGrpSpPr>
        <p:grpSpPr>
          <a:xfrm>
            <a:off x="6402896" y="4275792"/>
            <a:ext cx="8754916" cy="6995863"/>
            <a:chOff x="0" y="0"/>
            <a:chExt cx="8754914" cy="6995861"/>
          </a:xfrm>
        </p:grpSpPr>
        <p:sp>
          <p:nvSpPr>
            <p:cNvPr id="781" name="線條"/>
            <p:cNvSpPr/>
            <p:nvPr/>
          </p:nvSpPr>
          <p:spPr>
            <a:xfrm rot="21010829">
              <a:off x="4884405" y="288958"/>
              <a:ext cx="3643857" cy="2971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761"/>
                  </a:moveTo>
                  <a:lnTo>
                    <a:pt x="4964" y="8556"/>
                  </a:lnTo>
                  <a:lnTo>
                    <a:pt x="5629" y="15483"/>
                  </a:lnTo>
                  <a:lnTo>
                    <a:pt x="7499" y="2443"/>
                  </a:lnTo>
                  <a:lnTo>
                    <a:pt x="8299" y="21600"/>
                  </a:lnTo>
                  <a:cubicBezTo>
                    <a:pt x="8530" y="18000"/>
                    <a:pt x="8761" y="14400"/>
                    <a:pt x="8992" y="10800"/>
                  </a:cubicBezTo>
                  <a:cubicBezTo>
                    <a:pt x="9223" y="7200"/>
                    <a:pt x="9454" y="3600"/>
                    <a:pt x="9685" y="0"/>
                  </a:cubicBezTo>
                  <a:lnTo>
                    <a:pt x="10759" y="16682"/>
                  </a:lnTo>
                  <a:lnTo>
                    <a:pt x="11580" y="5114"/>
                  </a:lnTo>
                  <a:lnTo>
                    <a:pt x="12719" y="13966"/>
                  </a:lnTo>
                  <a:lnTo>
                    <a:pt x="13627" y="8945"/>
                  </a:lnTo>
                  <a:lnTo>
                    <a:pt x="21600" y="9091"/>
                  </a:ln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82" name="線條"/>
            <p:cNvSpPr/>
            <p:nvPr/>
          </p:nvSpPr>
          <p:spPr>
            <a:xfrm rot="1075607">
              <a:off x="370995" y="3550191"/>
              <a:ext cx="3552853" cy="2971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761"/>
                  </a:moveTo>
                  <a:lnTo>
                    <a:pt x="4964" y="8556"/>
                  </a:lnTo>
                  <a:lnTo>
                    <a:pt x="5629" y="15483"/>
                  </a:lnTo>
                  <a:lnTo>
                    <a:pt x="7499" y="2443"/>
                  </a:lnTo>
                  <a:lnTo>
                    <a:pt x="8299" y="21600"/>
                  </a:lnTo>
                  <a:lnTo>
                    <a:pt x="9685" y="0"/>
                  </a:lnTo>
                  <a:lnTo>
                    <a:pt x="10759" y="16682"/>
                  </a:lnTo>
                  <a:lnTo>
                    <a:pt x="11580" y="5114"/>
                  </a:lnTo>
                  <a:lnTo>
                    <a:pt x="12719" y="13966"/>
                  </a:lnTo>
                  <a:lnTo>
                    <a:pt x="13627" y="8945"/>
                  </a:lnTo>
                  <a:lnTo>
                    <a:pt x="21600" y="9091"/>
                  </a:ln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784" name="線條"/>
          <p:cNvSpPr/>
          <p:nvPr/>
        </p:nvSpPr>
        <p:spPr>
          <a:xfrm flipH="1" rot="9439345">
            <a:off x="15846796" y="5702366"/>
            <a:ext cx="3552853" cy="2971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8761"/>
                </a:moveTo>
                <a:lnTo>
                  <a:pt x="4964" y="8556"/>
                </a:lnTo>
                <a:lnTo>
                  <a:pt x="5629" y="15483"/>
                </a:lnTo>
                <a:lnTo>
                  <a:pt x="7499" y="2443"/>
                </a:lnTo>
                <a:lnTo>
                  <a:pt x="8299" y="21600"/>
                </a:lnTo>
                <a:lnTo>
                  <a:pt x="9685" y="0"/>
                </a:lnTo>
                <a:lnTo>
                  <a:pt x="10759" y="16682"/>
                </a:lnTo>
                <a:lnTo>
                  <a:pt x="11580" y="5114"/>
                </a:lnTo>
                <a:lnTo>
                  <a:pt x="12719" y="13966"/>
                </a:lnTo>
                <a:lnTo>
                  <a:pt x="13627" y="8945"/>
                </a:lnTo>
                <a:lnTo>
                  <a:pt x="21600" y="9091"/>
                </a:lnTo>
              </a:path>
            </a:pathLst>
          </a:cu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85" name="Cosmic ray events"/>
          <p:cNvSpPr txBox="1"/>
          <p:nvPr/>
        </p:nvSpPr>
        <p:spPr>
          <a:xfrm>
            <a:off x="1601630" y="2037487"/>
            <a:ext cx="21773796" cy="1288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8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Cosmic ray events</a:t>
            </a:r>
          </a:p>
        </p:txBody>
      </p:sp>
      <p:pic>
        <p:nvPicPr>
          <p:cNvPr id="786" name="截圖 2020-11-25 上午10.34.57.png" descr="截圖 2020-11-25 上午10.34.57.png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266617" y="6790663"/>
            <a:ext cx="7747889" cy="67583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89" name="群組"/>
          <p:cNvGrpSpPr/>
          <p:nvPr/>
        </p:nvGrpSpPr>
        <p:grpSpPr>
          <a:xfrm>
            <a:off x="2811233" y="4359339"/>
            <a:ext cx="6007546" cy="1567754"/>
            <a:chOff x="0" y="0"/>
            <a:chExt cx="6007545" cy="1567753"/>
          </a:xfrm>
        </p:grpSpPr>
        <p:sp>
          <p:nvSpPr>
            <p:cNvPr id="787" name="Cherenkov radiation"/>
            <p:cNvSpPr txBox="1"/>
            <p:nvPr/>
          </p:nvSpPr>
          <p:spPr>
            <a:xfrm>
              <a:off x="0" y="0"/>
              <a:ext cx="5590337" cy="808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800"/>
              </a:lvl1pPr>
            </a:lstStyle>
            <a:p>
              <a:pPr/>
              <a:r>
                <a:t>Cherenkov radiation</a:t>
              </a:r>
            </a:p>
          </p:txBody>
        </p:sp>
        <p:sp>
          <p:nvSpPr>
            <p:cNvPr id="788" name="線條"/>
            <p:cNvSpPr/>
            <p:nvPr/>
          </p:nvSpPr>
          <p:spPr>
            <a:xfrm flipH="1" flipV="1">
              <a:off x="3430168" y="796125"/>
              <a:ext cx="2577378" cy="771629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20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2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2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20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20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20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20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Class="entr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2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000"/>
                            </p:stCondLst>
                            <p:childTnLst>
                              <p:par>
                                <p:cTn id="45" presetClass="entr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20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000"/>
                            </p:stCondLst>
                            <p:childTnLst>
                              <p:par>
                                <p:cTn id="49" presetClass="entr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2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3000"/>
                            </p:stCondLst>
                            <p:childTnLst>
                              <p:par>
                                <p:cTn id="53" presetClass="entr" nodeType="after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5" dur="2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0"/>
                            </p:stCondLst>
                            <p:childTnLst>
                              <p:par>
                                <p:cTn id="57" presetClass="entr" nodeType="after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9" dur="20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000"/>
                            </p:stCondLst>
                            <p:childTnLst>
                              <p:par>
                                <p:cTn id="61" presetClass="entr" nodeType="after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3" dur="20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9000"/>
                            </p:stCondLst>
                            <p:childTnLst>
                              <p:par>
                                <p:cTn id="65" presetClass="entr" nodeType="afterEffect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7" dur="20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1000"/>
                            </p:stCondLst>
                            <p:childTnLst>
                              <p:par>
                                <p:cTn id="69" presetClass="entr" nodeType="after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ntr" nodeType="clickEffect" presetSubtype="8" presetID="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Class="entr" nodeType="clickEffect" presetID="9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1" dur="10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Class="entr" nodeType="afterEffect" presetID="9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5" dur="20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Class="entr" nodeType="afterEffect" presetID="9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9" dur="20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Class="entr" nodeType="afterEffect" presetID="9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93" dur="2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Class="entr" nodeType="afterEffect" presetID="9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97" dur="20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000"/>
                            </p:stCondLst>
                            <p:childTnLst>
                              <p:par>
                                <p:cTn id="99" presetClass="entr" nodeType="afterEffect" presetID="9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1" dur="20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3" presetClass="entr" nodeType="afterEffect" presetID="9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5" dur="20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7" presetClass="entr" nodeType="afterEffect" presetID="9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9" dur="20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1" presetClass="entr" nodeType="afterEffect" presetID="9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3" dur="20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Class="entr" nodeType="clickEffect" presetSubtype="8" presetID="2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Class="entr" nodeType="afterEffect" presetSubtype="8" presetID="2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Class="entr" nodeType="clickEffect" presetSubtype="0" presetID="1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Class="entr" nodeType="clickEffect" presetSubtype="0" presetID="1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Class="entr" nodeType="clickEffect" presetSubtype="0" presetID="1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Class="entr" nodeType="clickEffect" presetSubtype="0" presetID="1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8" grpId="4"/>
      <p:bldP build="whole" bldLvl="1" animBg="1" rev="0" advAuto="0" spid="738" grpId="12"/>
      <p:bldP build="whole" bldLvl="1" animBg="1" rev="0" advAuto="0" spid="717" grpId="18"/>
      <p:bldP build="whole" bldLvl="1" animBg="1" rev="0" advAuto="0" spid="775" grpId="27"/>
      <p:bldP build="whole" bldLvl="1" animBg="1" rev="0" advAuto="0" spid="746" grpId="9"/>
      <p:bldP build="whole" bldLvl="1" animBg="1" rev="0" advAuto="0" spid="736" grpId="14"/>
      <p:bldP build="whole" bldLvl="1" animBg="1" rev="0" advAuto="0" spid="767" grpId="23"/>
      <p:bldP build="whole" bldLvl="1" animBg="1" rev="0" advAuto="0" spid="744" grpId="5"/>
      <p:bldP build="whole" bldLvl="1" animBg="1" rev="0" advAuto="0" spid="761" grpId="20"/>
      <p:bldP build="whole" bldLvl="1" animBg="1" rev="0" advAuto="0" spid="740" grpId="13"/>
      <p:bldP build="whole" bldLvl="1" animBg="1" rev="0" advAuto="0" spid="714" grpId="28"/>
      <p:bldP build="whole" bldLvl="1" animBg="1" rev="0" advAuto="0" spid="750" grpId="8"/>
      <p:bldP build="whole" bldLvl="1" animBg="1" rev="0" advAuto="0" spid="754" grpId="6"/>
      <p:bldP build="whole" bldLvl="1" animBg="1" rev="0" advAuto="0" spid="771" grpId="25"/>
      <p:bldP build="whole" bldLvl="1" animBg="1" rev="0" advAuto="0" spid="780" grpId="29"/>
      <p:bldP build="whole" bldLvl="1" animBg="1" rev="0" advAuto="0" spid="789" grpId="32"/>
      <p:bldP build="whole" bldLvl="1" animBg="1" rev="0" advAuto="0" spid="765" grpId="22"/>
      <p:bldP build="whole" bldLvl="1" animBg="1" rev="0" advAuto="0" spid="730" grpId="11"/>
      <p:bldP build="whole" bldLvl="1" animBg="1" rev="0" advAuto="0" spid="729" grpId="1"/>
      <p:bldP build="whole" bldLvl="1" animBg="1" rev="0" advAuto="0" spid="748" grpId="7"/>
      <p:bldP build="whole" bldLvl="1" animBg="1" rev="0" advAuto="0" spid="777" grpId="17"/>
      <p:bldP build="whole" bldLvl="1" animBg="1" rev="0" advAuto="0" spid="756" grpId="2"/>
      <p:bldP build="whole" bldLvl="1" animBg="1" rev="0" advAuto="0" spid="732" grpId="15"/>
      <p:bldP build="whole" bldLvl="1" animBg="1" rev="0" advAuto="0" spid="742" grpId="10"/>
      <p:bldP build="whole" bldLvl="1" animBg="1" rev="0" advAuto="0" spid="752" grpId="16"/>
      <p:bldP build="whole" bldLvl="1" animBg="1" rev="0" advAuto="0" spid="760" grpId="19"/>
      <p:bldP build="whole" bldLvl="1" animBg="1" rev="0" advAuto="0" spid="773" grpId="26"/>
      <p:bldP build="whole" bldLvl="1" animBg="1" rev="0" advAuto="0" spid="734" grpId="3"/>
      <p:bldP build="whole" bldLvl="1" animBg="1" rev="0" advAuto="0" spid="763" grpId="21"/>
      <p:bldP build="whole" bldLvl="1" animBg="1" rev="0" advAuto="0" spid="784" grpId="31"/>
      <p:bldP build="whole" bldLvl="1" animBg="1" rev="0" advAuto="0" spid="786" grpId="33"/>
      <p:bldP build="whole" bldLvl="1" animBg="1" rev="0" advAuto="0" spid="783" grpId="30"/>
      <p:bldP build="whole" bldLvl="1" animBg="1" rev="0" advAuto="0" spid="769" grpId="24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IV. ANITA"/>
          <p:cNvSpPr txBox="1"/>
          <p:nvPr/>
        </p:nvSpPr>
        <p:spPr>
          <a:xfrm>
            <a:off x="-19848" y="34810"/>
            <a:ext cx="12147326" cy="135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6C6C6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IV. ANITA</a:t>
            </a:r>
          </a:p>
        </p:txBody>
      </p:sp>
      <p:sp>
        <p:nvSpPr>
          <p:cNvPr id="792" name="1 TeV 2.5*  cm.we"/>
          <p:cNvSpPr txBox="1"/>
          <p:nvPr/>
        </p:nvSpPr>
        <p:spPr>
          <a:xfrm>
            <a:off x="2729555" y="3737573"/>
            <a:ext cx="4457770" cy="727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>
                <a:solidFill>
                  <a:srgbClr val="000000"/>
                </a:solidFill>
              </a:defRPr>
            </a:pPr>
            <a:r>
              <a:t>1 TeV 2.5*</a:t>
            </a:r>
            <a14:m>
              <m:oMath>
                <m:sSup>
                  <m:e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11</m:t>
                    </m:r>
                  </m:sup>
                </m:sSup>
              </m:oMath>
            </a14:m>
            <a:r>
              <a:t> cm.we</a:t>
            </a:r>
          </a:p>
        </p:txBody>
      </p:sp>
      <p:sp>
        <p:nvSpPr>
          <p:cNvPr id="793" name="ANtarctic Impulsive Transient Antenna (ANITA)"/>
          <p:cNvSpPr txBox="1"/>
          <p:nvPr/>
        </p:nvSpPr>
        <p:spPr>
          <a:xfrm>
            <a:off x="1601630" y="796594"/>
            <a:ext cx="21773796" cy="1288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8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ANtarctic Impulsive Transient Antenna (ANITA)</a:t>
            </a:r>
          </a:p>
        </p:txBody>
      </p:sp>
      <p:pic>
        <p:nvPicPr>
          <p:cNvPr id="794" name="截圖 2020-11-25 上午11.07.08.png" descr="截圖 2020-11-25 上午11.07.0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60074" y="3268230"/>
            <a:ext cx="12278422" cy="9826029"/>
          </a:xfrm>
          <a:prstGeom prst="rect">
            <a:avLst/>
          </a:prstGeom>
          <a:ln w="12700">
            <a:miter lim="400000"/>
          </a:ln>
        </p:spPr>
      </p:pic>
      <p:sp>
        <p:nvSpPr>
          <p:cNvPr id="795" name="Flight path"/>
          <p:cNvSpPr txBox="1"/>
          <p:nvPr/>
        </p:nvSpPr>
        <p:spPr>
          <a:xfrm>
            <a:off x="1698195" y="2025369"/>
            <a:ext cx="2643684" cy="721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Flight path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1 TeV 2.5*  cm.we"/>
          <p:cNvSpPr txBox="1"/>
          <p:nvPr/>
        </p:nvSpPr>
        <p:spPr>
          <a:xfrm>
            <a:off x="2729555" y="3737573"/>
            <a:ext cx="4457770" cy="727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>
                <a:solidFill>
                  <a:srgbClr val="000000"/>
                </a:solidFill>
              </a:defRPr>
            </a:pPr>
            <a:r>
              <a:t>1 TeV 2.5*</a:t>
            </a:r>
            <a14:m>
              <m:oMath>
                <m:sSup>
                  <m:e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11</m:t>
                    </m:r>
                  </m:sup>
                </m:sSup>
              </m:oMath>
            </a14:m>
            <a:r>
              <a:t> cm.we</a:t>
            </a:r>
          </a:p>
        </p:txBody>
      </p:sp>
      <p:sp>
        <p:nvSpPr>
          <p:cNvPr id="798" name="ANtarctic Impulsive Transient Antenna (ANITA)"/>
          <p:cNvSpPr txBox="1"/>
          <p:nvPr/>
        </p:nvSpPr>
        <p:spPr>
          <a:xfrm>
            <a:off x="1305102" y="672313"/>
            <a:ext cx="21773796" cy="1288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8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ANtarctic Impulsive Transient Antenna (ANITA)</a:t>
            </a:r>
          </a:p>
        </p:txBody>
      </p:sp>
      <p:pic>
        <p:nvPicPr>
          <p:cNvPr id="799" name="截圖 2020-11-25 上午4.36.59.png" descr="截圖 2020-11-25 上午4.36.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6408" y="1963837"/>
            <a:ext cx="21311184" cy="9935780"/>
          </a:xfrm>
          <a:prstGeom prst="rect">
            <a:avLst/>
          </a:prstGeom>
          <a:ln w="12700">
            <a:miter lim="400000"/>
          </a:ln>
        </p:spPr>
      </p:pic>
      <p:sp>
        <p:nvSpPr>
          <p:cNvPr id="800" name="文字"/>
          <p:cNvSpPr txBox="1"/>
          <p:nvPr/>
        </p:nvSpPr>
        <p:spPr>
          <a:xfrm>
            <a:off x="11830049" y="6599980"/>
            <a:ext cx="723901" cy="520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801" name="Left: A map of EAS events and the candidate Askaryan neutrino event from the most sensitive analysis of ANITA-III. Right: A map of EAS candidates from ANITA-IV."/>
          <p:cNvSpPr txBox="1"/>
          <p:nvPr/>
        </p:nvSpPr>
        <p:spPr>
          <a:xfrm>
            <a:off x="1536408" y="11977653"/>
            <a:ext cx="21311183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3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Left: A map of EAS events and the candidate Askaryan neutrino event from the most sensitive analysis of ANITA-III. Right: A map of EAS candidates from ANITA-IV. </a:t>
            </a:r>
          </a:p>
        </p:txBody>
      </p:sp>
      <p:sp>
        <p:nvSpPr>
          <p:cNvPr id="802" name="IV. ANITA (results)"/>
          <p:cNvSpPr txBox="1"/>
          <p:nvPr/>
        </p:nvSpPr>
        <p:spPr>
          <a:xfrm>
            <a:off x="-19848" y="34810"/>
            <a:ext cx="12147326" cy="135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6C6C6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IV. ANITA (results)</a:t>
            </a:r>
          </a:p>
        </p:txBody>
      </p:sp>
      <p:sp>
        <p:nvSpPr>
          <p:cNvPr id="803" name="Phys. Rev., D98(2)"/>
          <p:cNvSpPr txBox="1"/>
          <p:nvPr/>
        </p:nvSpPr>
        <p:spPr>
          <a:xfrm>
            <a:off x="21536735" y="12597870"/>
            <a:ext cx="2592934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Phys. Rev., D98(2)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形狀"/>
          <p:cNvSpPr/>
          <p:nvPr/>
        </p:nvSpPr>
        <p:spPr>
          <a:xfrm>
            <a:off x="1026000" y="9418680"/>
            <a:ext cx="22199660" cy="3762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fill="norm" stroke="1" extrusionOk="0">
                <a:moveTo>
                  <a:pt x="0" y="6638"/>
                </a:moveTo>
                <a:cubicBezTo>
                  <a:pt x="3548" y="2228"/>
                  <a:pt x="7164" y="4"/>
                  <a:pt x="10789" y="0"/>
                </a:cubicBezTo>
                <a:cubicBezTo>
                  <a:pt x="14422" y="-4"/>
                  <a:pt x="18045" y="2222"/>
                  <a:pt x="21600" y="6642"/>
                </a:cubicBezTo>
                <a:lnTo>
                  <a:pt x="21559" y="21596"/>
                </a:lnTo>
                <a:lnTo>
                  <a:pt x="91" y="20985"/>
                </a:lnTo>
                <a:lnTo>
                  <a:pt x="0" y="6638"/>
                </a:lnTo>
                <a:close/>
              </a:path>
            </a:pathLst>
          </a:custGeom>
          <a:gradFill>
            <a:gsLst>
              <a:gs pos="0">
                <a:schemeClr val="accent2">
                  <a:hueOff val="-206910"/>
                  <a:satOff val="-12829"/>
                  <a:lumOff val="16238"/>
                </a:schemeClr>
              </a:gs>
              <a:gs pos="100000">
                <a:schemeClr val="accent1">
                  <a:hueOff val="117695"/>
                  <a:lumOff val="-11358"/>
                </a:schemeClr>
              </a:gs>
            </a:gsLst>
            <a:lin ang="5472691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grpSp>
        <p:nvGrpSpPr>
          <p:cNvPr id="808" name="群組"/>
          <p:cNvGrpSpPr/>
          <p:nvPr/>
        </p:nvGrpSpPr>
        <p:grpSpPr>
          <a:xfrm>
            <a:off x="10353801" y="6065847"/>
            <a:ext cx="12857261" cy="5763164"/>
            <a:chOff x="0" y="0"/>
            <a:chExt cx="12857260" cy="5763162"/>
          </a:xfrm>
        </p:grpSpPr>
        <p:sp>
          <p:nvSpPr>
            <p:cNvPr id="806" name="形狀"/>
            <p:cNvSpPr/>
            <p:nvPr/>
          </p:nvSpPr>
          <p:spPr>
            <a:xfrm>
              <a:off x="63305" y="0"/>
              <a:ext cx="12713920" cy="4670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0248"/>
                  </a:moveTo>
                  <a:lnTo>
                    <a:pt x="1773" y="15826"/>
                  </a:lnTo>
                  <a:lnTo>
                    <a:pt x="17978" y="0"/>
                  </a:lnTo>
                  <a:lnTo>
                    <a:pt x="21600" y="20978"/>
                  </a:lnTo>
                  <a:lnTo>
                    <a:pt x="275" y="21600"/>
                  </a:lnTo>
                  <a:lnTo>
                    <a:pt x="0" y="2024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2E714">
                    <a:alpha val="85519"/>
                  </a:srgbClr>
                </a:gs>
                <a:gs pos="100000">
                  <a:schemeClr val="accent1">
                    <a:hueOff val="117695"/>
                    <a:lumOff val="-11358"/>
                    <a:alpha val="85519"/>
                  </a:schemeClr>
                </a:gs>
              </a:gsLst>
              <a:lin ang="21093868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07" name="形狀"/>
            <p:cNvSpPr/>
            <p:nvPr/>
          </p:nvSpPr>
          <p:spPr>
            <a:xfrm>
              <a:off x="0" y="3360547"/>
              <a:ext cx="12857261" cy="2402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1" fill="norm" stroke="1" extrusionOk="0">
                  <a:moveTo>
                    <a:pt x="0" y="9116"/>
                  </a:moveTo>
                  <a:lnTo>
                    <a:pt x="1864" y="124"/>
                  </a:lnTo>
                  <a:cubicBezTo>
                    <a:pt x="2893" y="-23"/>
                    <a:pt x="3922" y="-39"/>
                    <a:pt x="4951" y="75"/>
                  </a:cubicBezTo>
                  <a:cubicBezTo>
                    <a:pt x="5942" y="185"/>
                    <a:pt x="6932" y="415"/>
                    <a:pt x="7920" y="766"/>
                  </a:cubicBezTo>
                  <a:cubicBezTo>
                    <a:pt x="10237" y="1391"/>
                    <a:pt x="12548" y="2500"/>
                    <a:pt x="14848" y="4090"/>
                  </a:cubicBezTo>
                  <a:cubicBezTo>
                    <a:pt x="17113" y="5655"/>
                    <a:pt x="19365" y="7685"/>
                    <a:pt x="21600" y="10176"/>
                  </a:cubicBezTo>
                  <a:lnTo>
                    <a:pt x="21592" y="21561"/>
                  </a:lnTo>
                  <a:cubicBezTo>
                    <a:pt x="18458" y="18890"/>
                    <a:pt x="15304" y="16902"/>
                    <a:pt x="12139" y="15602"/>
                  </a:cubicBezTo>
                  <a:cubicBezTo>
                    <a:pt x="8962" y="14297"/>
                    <a:pt x="5776" y="13686"/>
                    <a:pt x="2589" y="13771"/>
                  </a:cubicBezTo>
                  <a:lnTo>
                    <a:pt x="0" y="911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2E714"/>
                </a:gs>
                <a:gs pos="100000">
                  <a:schemeClr val="accent1">
                    <a:hueOff val="117695"/>
                    <a:lumOff val="-11358"/>
                  </a:schemeClr>
                </a:gs>
              </a:gsLst>
              <a:lin ang="16817148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809" name="形狀"/>
          <p:cNvSpPr/>
          <p:nvPr/>
        </p:nvSpPr>
        <p:spPr>
          <a:xfrm>
            <a:off x="1127228" y="10959840"/>
            <a:ext cx="22129525" cy="2248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41" fill="norm" stroke="1" extrusionOk="0">
                <a:moveTo>
                  <a:pt x="20" y="20658"/>
                </a:moveTo>
                <a:lnTo>
                  <a:pt x="0" y="8528"/>
                </a:lnTo>
                <a:cubicBezTo>
                  <a:pt x="3435" y="3121"/>
                  <a:pt x="6908" y="276"/>
                  <a:pt x="10387" y="19"/>
                </a:cubicBezTo>
                <a:cubicBezTo>
                  <a:pt x="14142" y="-259"/>
                  <a:pt x="17892" y="2475"/>
                  <a:pt x="21600" y="8194"/>
                </a:cubicBezTo>
                <a:lnTo>
                  <a:pt x="21576" y="21341"/>
                </a:lnTo>
                <a:lnTo>
                  <a:pt x="20" y="20658"/>
                </a:lnTo>
                <a:close/>
              </a:path>
            </a:pathLst>
          </a:custGeom>
          <a:solidFill>
            <a:srgbClr val="434343"/>
          </a:solidFill>
          <a:ln w="25400">
            <a:solidFill>
              <a:srgbClr val="6C6C6C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10" name="IV. ANITA"/>
          <p:cNvSpPr txBox="1"/>
          <p:nvPr/>
        </p:nvSpPr>
        <p:spPr>
          <a:xfrm>
            <a:off x="-19848" y="34810"/>
            <a:ext cx="12147326" cy="135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6C6C6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IV. ANITA</a:t>
            </a:r>
          </a:p>
        </p:txBody>
      </p:sp>
      <p:sp>
        <p:nvSpPr>
          <p:cNvPr id="811" name="ANtarctic Impulsive Transient Antenna (ANITA)"/>
          <p:cNvSpPr txBox="1"/>
          <p:nvPr/>
        </p:nvSpPr>
        <p:spPr>
          <a:xfrm>
            <a:off x="1601630" y="796594"/>
            <a:ext cx="21773796" cy="1288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8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ANtarctic Impulsive Transient Antenna (ANITA)</a:t>
            </a:r>
          </a:p>
        </p:txBody>
      </p:sp>
      <p:sp>
        <p:nvSpPr>
          <p:cNvPr id="812" name="矩形"/>
          <p:cNvSpPr/>
          <p:nvPr/>
        </p:nvSpPr>
        <p:spPr>
          <a:xfrm>
            <a:off x="21698357" y="6028247"/>
            <a:ext cx="893079" cy="31721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13" name="圓角矩形"/>
          <p:cNvSpPr/>
          <p:nvPr/>
        </p:nvSpPr>
        <p:spPr>
          <a:xfrm>
            <a:off x="21857933" y="5301431"/>
            <a:ext cx="573928" cy="383428"/>
          </a:xfrm>
          <a:prstGeom prst="roundRect">
            <a:avLst>
              <a:gd name="adj" fmla="val 18821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14" name="矩形"/>
          <p:cNvSpPr/>
          <p:nvPr/>
        </p:nvSpPr>
        <p:spPr>
          <a:xfrm>
            <a:off x="21698357" y="6330897"/>
            <a:ext cx="893079" cy="2472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15" name="線條"/>
          <p:cNvSpPr/>
          <p:nvPr/>
        </p:nvSpPr>
        <p:spPr>
          <a:xfrm flipV="1">
            <a:off x="21971776" y="5638064"/>
            <a:ext cx="1" cy="727122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16" name="線條"/>
          <p:cNvSpPr/>
          <p:nvPr/>
        </p:nvSpPr>
        <p:spPr>
          <a:xfrm flipV="1">
            <a:off x="22318890" y="5638064"/>
            <a:ext cx="1" cy="727122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17" name="線條"/>
          <p:cNvSpPr/>
          <p:nvPr/>
        </p:nvSpPr>
        <p:spPr>
          <a:xfrm flipV="1">
            <a:off x="22144896" y="5638064"/>
            <a:ext cx="1" cy="383429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18" name="ANITA"/>
          <p:cNvSpPr txBox="1"/>
          <p:nvPr/>
        </p:nvSpPr>
        <p:spPr>
          <a:xfrm>
            <a:off x="22402574" y="6887507"/>
            <a:ext cx="95524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ANITA</a:t>
            </a:r>
          </a:p>
        </p:txBody>
      </p:sp>
      <p:sp>
        <p:nvSpPr>
          <p:cNvPr id="819" name="Ice"/>
          <p:cNvSpPr txBox="1"/>
          <p:nvPr/>
        </p:nvSpPr>
        <p:spPr>
          <a:xfrm>
            <a:off x="21903229" y="10902160"/>
            <a:ext cx="909969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/>
            <a:r>
              <a:t>Ice</a:t>
            </a:r>
          </a:p>
        </p:txBody>
      </p:sp>
      <p:sp>
        <p:nvSpPr>
          <p:cNvPr id="820" name="線條"/>
          <p:cNvSpPr/>
          <p:nvPr/>
        </p:nvSpPr>
        <p:spPr>
          <a:xfrm flipV="1">
            <a:off x="3302793" y="10387745"/>
            <a:ext cx="7214823" cy="1842562"/>
          </a:xfrm>
          <a:prstGeom prst="line">
            <a:avLst/>
          </a:prstGeom>
          <a:ln w="508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821" name="線條 線條" descr="線條 線條"/>
          <p:cNvPicPr>
            <a:picLocks noChangeAspect="0"/>
          </p:cNvPicPr>
          <p:nvPr/>
        </p:nvPicPr>
        <p:blipFill>
          <a:blip r:embed="rId2">
            <a:alphaModFix amt="73165"/>
            <a:extLst/>
          </a:blip>
          <a:stretch>
            <a:fillRect/>
          </a:stretch>
        </p:blipFill>
        <p:spPr>
          <a:xfrm rot="20903965">
            <a:off x="10044650" y="10282644"/>
            <a:ext cx="1073586" cy="254001"/>
          </a:xfrm>
          <a:prstGeom prst="rect">
            <a:avLst/>
          </a:prstGeom>
        </p:spPr>
      </p:pic>
      <p:pic>
        <p:nvPicPr>
          <p:cNvPr id="823" name="線條 線條" descr="線條 線條"/>
          <p:cNvPicPr>
            <a:picLocks noChangeAspect="0"/>
          </p:cNvPicPr>
          <p:nvPr/>
        </p:nvPicPr>
        <p:blipFill>
          <a:blip r:embed="rId3">
            <a:alphaModFix amt="66769"/>
            <a:extLst/>
          </a:blip>
          <a:stretch>
            <a:fillRect/>
          </a:stretch>
        </p:blipFill>
        <p:spPr>
          <a:xfrm rot="20466172">
            <a:off x="2992915" y="11956229"/>
            <a:ext cx="846709" cy="406401"/>
          </a:xfrm>
          <a:prstGeom prst="rect">
            <a:avLst/>
          </a:prstGeom>
        </p:spPr>
      </p:pic>
      <p:sp>
        <p:nvSpPr>
          <p:cNvPr id="825" name="decay shower…"/>
          <p:cNvSpPr txBox="1"/>
          <p:nvPr/>
        </p:nvSpPr>
        <p:spPr>
          <a:xfrm rot="2741">
            <a:off x="9612894" y="10897806"/>
            <a:ext cx="3677036" cy="1426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14:m>
              <m:oMath>
                <m:r>
                  <a:rPr xmlns:a="http://schemas.openxmlformats.org/drawingml/2006/main" sz="47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τ</m:t>
                </m:r>
              </m:oMath>
            </a14:m>
            <a:r>
              <a:t> decay shower</a:t>
            </a:r>
          </a:p>
          <a:p>
            <a:pPr>
              <a:defRPr sz="4000"/>
            </a:pPr>
            <a:r>
              <a:t>&lt;10m</a:t>
            </a:r>
          </a:p>
        </p:txBody>
      </p:sp>
      <p:sp>
        <p:nvSpPr>
          <p:cNvPr id="826" name="Neutrino events"/>
          <p:cNvSpPr txBox="1"/>
          <p:nvPr/>
        </p:nvSpPr>
        <p:spPr>
          <a:xfrm>
            <a:off x="1601630" y="2037487"/>
            <a:ext cx="21773796" cy="1288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8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Neutrino events</a:t>
            </a:r>
          </a:p>
        </p:txBody>
      </p:sp>
      <p:sp>
        <p:nvSpPr>
          <p:cNvPr id="827" name="線條"/>
          <p:cNvSpPr/>
          <p:nvPr/>
        </p:nvSpPr>
        <p:spPr>
          <a:xfrm flipV="1">
            <a:off x="447041" y="12244124"/>
            <a:ext cx="2807288" cy="679939"/>
          </a:xfrm>
          <a:prstGeom prst="line">
            <a:avLst/>
          </a:prstGeom>
          <a:ln w="76200">
            <a:solidFill>
              <a:schemeClr val="accent3">
                <a:hueOff val="-385756"/>
                <a:satOff val="-32155"/>
                <a:lumOff val="17967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28" name="方程式"/>
          <p:cNvSpPr txBox="1"/>
          <p:nvPr/>
        </p:nvSpPr>
        <p:spPr>
          <a:xfrm>
            <a:off x="981651" y="11218462"/>
            <a:ext cx="1203714" cy="117267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13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13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τ</m:t>
                      </m:r>
                    </m:sub>
                  </m:sSub>
                </m:oMath>
              </m:oMathPara>
            </a14:m>
            <a:endParaRPr sz="13200">
              <a:solidFill>
                <a:srgbClr val="FFFFFF"/>
              </a:solidFill>
            </a:endParaRPr>
          </a:p>
        </p:txBody>
      </p:sp>
      <p:sp>
        <p:nvSpPr>
          <p:cNvPr id="829" name="hadronic shower…"/>
          <p:cNvSpPr txBox="1"/>
          <p:nvPr/>
        </p:nvSpPr>
        <p:spPr>
          <a:xfrm rot="2741">
            <a:off x="3843547" y="12134842"/>
            <a:ext cx="3886709" cy="1306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hadronic shower</a:t>
            </a:r>
          </a:p>
          <a:p>
            <a:pPr>
              <a:defRPr sz="4000"/>
            </a:pPr>
            <a:r>
              <a:t>&lt;10m</a:t>
            </a:r>
          </a:p>
        </p:txBody>
      </p:sp>
      <p:sp>
        <p:nvSpPr>
          <p:cNvPr id="830" name="方程式"/>
          <p:cNvSpPr txBox="1"/>
          <p:nvPr/>
        </p:nvSpPr>
        <p:spPr>
          <a:xfrm>
            <a:off x="6575020" y="10440746"/>
            <a:ext cx="664084" cy="70408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126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τ</m:t>
                  </m:r>
                </m:oMath>
              </m:oMathPara>
            </a14:m>
            <a:endParaRPr sz="12600">
              <a:solidFill>
                <a:srgbClr val="FFFFFF"/>
              </a:solidFill>
            </a:endParaRPr>
          </a:p>
        </p:txBody>
      </p:sp>
      <p:grpSp>
        <p:nvGrpSpPr>
          <p:cNvPr id="833" name="群組"/>
          <p:cNvGrpSpPr/>
          <p:nvPr/>
        </p:nvGrpSpPr>
        <p:grpSpPr>
          <a:xfrm>
            <a:off x="11236772" y="6550377"/>
            <a:ext cx="9836832" cy="5114948"/>
            <a:chOff x="0" y="0"/>
            <a:chExt cx="9836830" cy="5114947"/>
          </a:xfrm>
        </p:grpSpPr>
        <p:sp>
          <p:nvSpPr>
            <p:cNvPr id="831" name="線條"/>
            <p:cNvSpPr/>
            <p:nvPr/>
          </p:nvSpPr>
          <p:spPr>
            <a:xfrm rot="21010829">
              <a:off x="5966321" y="288958"/>
              <a:ext cx="3643857" cy="2971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761"/>
                  </a:moveTo>
                  <a:lnTo>
                    <a:pt x="4964" y="8556"/>
                  </a:lnTo>
                  <a:lnTo>
                    <a:pt x="5629" y="15483"/>
                  </a:lnTo>
                  <a:lnTo>
                    <a:pt x="7499" y="2443"/>
                  </a:lnTo>
                  <a:lnTo>
                    <a:pt x="8299" y="21600"/>
                  </a:lnTo>
                  <a:cubicBezTo>
                    <a:pt x="8530" y="18000"/>
                    <a:pt x="8761" y="14400"/>
                    <a:pt x="8992" y="10800"/>
                  </a:cubicBezTo>
                  <a:cubicBezTo>
                    <a:pt x="9223" y="7200"/>
                    <a:pt x="9454" y="3600"/>
                    <a:pt x="9685" y="0"/>
                  </a:cubicBezTo>
                  <a:lnTo>
                    <a:pt x="10759" y="16682"/>
                  </a:lnTo>
                  <a:lnTo>
                    <a:pt x="11580" y="5114"/>
                  </a:lnTo>
                  <a:lnTo>
                    <a:pt x="12719" y="13966"/>
                  </a:lnTo>
                  <a:lnTo>
                    <a:pt x="13627" y="8945"/>
                  </a:lnTo>
                  <a:lnTo>
                    <a:pt x="21600" y="9091"/>
                  </a:ln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32" name="線條"/>
            <p:cNvSpPr/>
            <p:nvPr/>
          </p:nvSpPr>
          <p:spPr>
            <a:xfrm rot="20546030">
              <a:off x="365498" y="1677076"/>
              <a:ext cx="3552853" cy="2971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761"/>
                  </a:moveTo>
                  <a:lnTo>
                    <a:pt x="4964" y="8556"/>
                  </a:lnTo>
                  <a:lnTo>
                    <a:pt x="5629" y="15483"/>
                  </a:lnTo>
                  <a:lnTo>
                    <a:pt x="7499" y="2443"/>
                  </a:lnTo>
                  <a:lnTo>
                    <a:pt x="8299" y="21600"/>
                  </a:lnTo>
                  <a:lnTo>
                    <a:pt x="9685" y="0"/>
                  </a:lnTo>
                  <a:lnTo>
                    <a:pt x="10759" y="16682"/>
                  </a:lnTo>
                  <a:lnTo>
                    <a:pt x="11580" y="5114"/>
                  </a:lnTo>
                  <a:lnTo>
                    <a:pt x="12719" y="13966"/>
                  </a:lnTo>
                  <a:lnTo>
                    <a:pt x="13627" y="8945"/>
                  </a:lnTo>
                  <a:lnTo>
                    <a:pt x="21600" y="9091"/>
                  </a:ln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36" name="群組"/>
          <p:cNvGrpSpPr/>
          <p:nvPr/>
        </p:nvGrpSpPr>
        <p:grpSpPr>
          <a:xfrm>
            <a:off x="6228384" y="6356768"/>
            <a:ext cx="4372357" cy="3997033"/>
            <a:chOff x="0" y="0"/>
            <a:chExt cx="4372355" cy="3997032"/>
          </a:xfrm>
        </p:grpSpPr>
        <p:sp>
          <p:nvSpPr>
            <p:cNvPr id="834" name="線條"/>
            <p:cNvSpPr/>
            <p:nvPr/>
          </p:nvSpPr>
          <p:spPr>
            <a:xfrm flipH="1" flipV="1">
              <a:off x="2249578" y="844997"/>
              <a:ext cx="1916549" cy="3152036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35" name="Askaryan Effect"/>
            <p:cNvSpPr txBox="1"/>
            <p:nvPr/>
          </p:nvSpPr>
          <p:spPr>
            <a:xfrm>
              <a:off x="0" y="0"/>
              <a:ext cx="4372356" cy="808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800"/>
              </a:lvl1pPr>
            </a:lstStyle>
            <a:p>
              <a:pPr/>
              <a:r>
                <a:t>Askaryan Effect</a:t>
              </a:r>
            </a:p>
          </p:txBody>
        </p:sp>
      </p:grpSp>
      <p:grpSp>
        <p:nvGrpSpPr>
          <p:cNvPr id="839" name="群組"/>
          <p:cNvGrpSpPr/>
          <p:nvPr/>
        </p:nvGrpSpPr>
        <p:grpSpPr>
          <a:xfrm>
            <a:off x="11040779" y="3969526"/>
            <a:ext cx="5590337" cy="3978667"/>
            <a:chOff x="0" y="0"/>
            <a:chExt cx="5590336" cy="3978666"/>
          </a:xfrm>
        </p:grpSpPr>
        <p:sp>
          <p:nvSpPr>
            <p:cNvPr id="837" name="Cherenkov radiation"/>
            <p:cNvSpPr txBox="1"/>
            <p:nvPr/>
          </p:nvSpPr>
          <p:spPr>
            <a:xfrm>
              <a:off x="0" y="0"/>
              <a:ext cx="5590337" cy="808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800"/>
              </a:lvl1pPr>
            </a:lstStyle>
            <a:p>
              <a:pPr/>
              <a:r>
                <a:t>Cherenkov radiation</a:t>
              </a:r>
            </a:p>
          </p:txBody>
        </p:sp>
        <p:sp>
          <p:nvSpPr>
            <p:cNvPr id="838" name="線條"/>
            <p:cNvSpPr/>
            <p:nvPr/>
          </p:nvSpPr>
          <p:spPr>
            <a:xfrm flipH="1" flipV="1">
              <a:off x="3131986" y="826631"/>
              <a:ext cx="1916550" cy="3152036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pic>
        <p:nvPicPr>
          <p:cNvPr id="840" name="截圖 2020-11-25 上午11.14.45.png" descr="截圖 2020-11-25 上午11.14.4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37255" y="4077377"/>
            <a:ext cx="4102444" cy="52813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60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10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20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8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21" grpId="6"/>
      <p:bldP build="whole" bldLvl="1" animBg="1" rev="0" advAuto="0" spid="823" grpId="4"/>
      <p:bldP build="whole" bldLvl="1" animBg="1" rev="0" advAuto="0" spid="820" grpId="3"/>
      <p:bldP build="whole" bldLvl="1" animBg="1" rev="0" advAuto="0" spid="829" grpId="5"/>
      <p:bldP build="whole" bldLvl="1" animBg="1" rev="0" advAuto="0" spid="830" grpId="7"/>
      <p:bldP build="whole" bldLvl="1" animBg="1" rev="0" advAuto="0" spid="833" grpId="10"/>
      <p:bldP build="whole" bldLvl="1" animBg="1" rev="0" advAuto="0" spid="840" grpId="12"/>
      <p:bldP build="whole" bldLvl="1" animBg="1" rev="0" advAuto="0" spid="828" grpId="2"/>
      <p:bldP build="whole" bldLvl="1" animBg="1" rev="0" advAuto="0" spid="808" grpId="9"/>
      <p:bldP build="whole" bldLvl="1" animBg="1" rev="0" advAuto="0" spid="839" grpId="13"/>
      <p:bldP build="whole" bldLvl="1" animBg="1" rev="0" advAuto="0" spid="825" grpId="8"/>
      <p:bldP build="whole" bldLvl="1" animBg="1" rev="0" advAuto="0" spid="836" grpId="11"/>
      <p:bldP build="whole" bldLvl="1" animBg="1" rev="0" advAuto="0" spid="82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1 TeV 2.5*  cm.we"/>
          <p:cNvSpPr txBox="1"/>
          <p:nvPr/>
        </p:nvSpPr>
        <p:spPr>
          <a:xfrm>
            <a:off x="2729555" y="3737573"/>
            <a:ext cx="4457770" cy="727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>
                <a:solidFill>
                  <a:srgbClr val="000000"/>
                </a:solidFill>
              </a:defRPr>
            </a:pPr>
            <a:r>
              <a:t>1 TeV 2.5*</a:t>
            </a:r>
            <a14:m>
              <m:oMath>
                <m:sSup>
                  <m:e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11</m:t>
                    </m:r>
                  </m:sup>
                </m:sSup>
              </m:oMath>
            </a14:m>
            <a:r>
              <a:t> cm.we</a:t>
            </a:r>
          </a:p>
        </p:txBody>
      </p:sp>
      <p:sp>
        <p:nvSpPr>
          <p:cNvPr id="843" name="ANtarctic Impulsive Transient Antenna (ANITA)"/>
          <p:cNvSpPr txBox="1"/>
          <p:nvPr/>
        </p:nvSpPr>
        <p:spPr>
          <a:xfrm>
            <a:off x="1601630" y="1666564"/>
            <a:ext cx="21773796" cy="1288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8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ANtarctic Impulsive Transient Antenna (ANITA)</a:t>
            </a:r>
          </a:p>
        </p:txBody>
      </p:sp>
      <p:pic>
        <p:nvPicPr>
          <p:cNvPr id="844" name="截圖 2020-11-25 上午4.37.28.png" descr="截圖 2020-11-25 上午4.37.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8685" y="3018755"/>
            <a:ext cx="20962221" cy="9571947"/>
          </a:xfrm>
          <a:prstGeom prst="rect">
            <a:avLst/>
          </a:prstGeom>
          <a:ln w="12700">
            <a:miter lim="400000"/>
          </a:ln>
        </p:spPr>
      </p:pic>
      <p:sp>
        <p:nvSpPr>
          <p:cNvPr id="845" name="IV. ANITA"/>
          <p:cNvSpPr txBox="1"/>
          <p:nvPr/>
        </p:nvSpPr>
        <p:spPr>
          <a:xfrm>
            <a:off x="-19848" y="34810"/>
            <a:ext cx="12147326" cy="135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6C6C6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IV. ANITA</a:t>
            </a:r>
          </a:p>
        </p:txBody>
      </p:sp>
      <p:pic>
        <p:nvPicPr>
          <p:cNvPr id="846" name="圓形 圓形" descr="圓形 圓形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07883" y="7912837"/>
            <a:ext cx="4814350" cy="4814350"/>
          </a:xfrm>
          <a:prstGeom prst="rect">
            <a:avLst/>
          </a:prstGeom>
        </p:spPr>
      </p:pic>
      <p:pic>
        <p:nvPicPr>
          <p:cNvPr id="848" name="圓形 圓形" descr="圓形 圓形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402112" y="3491140"/>
            <a:ext cx="4814350" cy="48143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0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46" grpId="2"/>
      <p:bldP build="whole" bldLvl="1" animBg="1" rev="0" advAuto="0" spid="843" grpId="1"/>
      <p:bldP build="whole" bldLvl="1" animBg="1" rev="0" advAuto="0" spid="848" grpId="3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Results:…"/>
          <p:cNvSpPr txBox="1"/>
          <p:nvPr/>
        </p:nvSpPr>
        <p:spPr>
          <a:xfrm>
            <a:off x="1305102" y="891009"/>
            <a:ext cx="21773796" cy="11292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8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Results:</a:t>
            </a:r>
          </a:p>
          <a:p>
            <a:pPr marL="1066800" indent="-10668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ANITA observed direct UHECR events </a:t>
            </a:r>
          </a:p>
          <a:p>
            <a:pPr marL="1066800" indent="-10668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ANITA observed reflected UHECR events</a:t>
            </a:r>
          </a:p>
          <a:p>
            <a:pPr marL="1066800" indent="-10668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ANITA observed anomalous up-going direct events</a:t>
            </a:r>
          </a:p>
          <a:p>
            <a:pPr lvl="1" marL="2444750" indent="-1555750" algn="l">
              <a:lnSpc>
                <a:spcPct val="90000"/>
              </a:lnSpc>
              <a:spcBef>
                <a:spcPts val="4500"/>
              </a:spcBef>
              <a:buSzPct val="100000"/>
              <a:buAutoNum type="arabicPeriod" startAt="1"/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Neutrino</a:t>
            </a:r>
          </a:p>
          <a:p>
            <a:pPr lvl="1" marL="2444750" indent="-1555750" algn="l">
              <a:lnSpc>
                <a:spcPct val="90000"/>
              </a:lnSpc>
              <a:spcBef>
                <a:spcPts val="4500"/>
              </a:spcBef>
              <a:buSzPct val="100000"/>
              <a:buAutoNum type="arabicPeriod" startAt="1"/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Sterile neutrino </a:t>
            </a:r>
          </a:p>
          <a:p>
            <a:pPr lvl="1" marL="2444750" indent="-1555750" algn="l">
              <a:lnSpc>
                <a:spcPct val="90000"/>
              </a:lnSpc>
              <a:spcBef>
                <a:spcPts val="4500"/>
              </a:spcBef>
              <a:buSzPct val="100000"/>
              <a:buAutoNum type="arabicPeriod" startAt="1"/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Boosted dark matter</a:t>
            </a:r>
          </a:p>
          <a:p>
            <a:pPr lvl="1" marL="2444750" indent="-1555750" algn="l">
              <a:lnSpc>
                <a:spcPct val="90000"/>
              </a:lnSpc>
              <a:spcBef>
                <a:spcPts val="4500"/>
              </a:spcBef>
              <a:buSzPct val="100000"/>
              <a:buAutoNum type="arabicPeriod" startAt="1"/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Asymmetry dark matter ….</a:t>
            </a:r>
          </a:p>
        </p:txBody>
      </p:sp>
      <p:sp>
        <p:nvSpPr>
          <p:cNvPr id="852" name="IV. ANITA"/>
          <p:cNvSpPr txBox="1"/>
          <p:nvPr/>
        </p:nvSpPr>
        <p:spPr>
          <a:xfrm>
            <a:off x="-19848" y="34810"/>
            <a:ext cx="12147326" cy="135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6C6C6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IV. ANITA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85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Elementary Particles"/>
          <p:cNvSpPr txBox="1"/>
          <p:nvPr>
            <p:ph type="title"/>
          </p:nvPr>
        </p:nvSpPr>
        <p:spPr>
          <a:xfrm>
            <a:off x="470468" y="1052890"/>
            <a:ext cx="12628340" cy="2710275"/>
          </a:xfrm>
          <a:prstGeom prst="rect">
            <a:avLst/>
          </a:prstGeom>
        </p:spPr>
        <p:txBody>
          <a:bodyPr/>
          <a:lstStyle>
            <a:lvl1pPr>
              <a:defRPr spc="-180" sz="9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Elementary Particles</a:t>
            </a:r>
          </a:p>
        </p:txBody>
      </p:sp>
      <p:sp>
        <p:nvSpPr>
          <p:cNvPr id="158" name="I. What are neutrinos"/>
          <p:cNvSpPr txBox="1"/>
          <p:nvPr/>
        </p:nvSpPr>
        <p:spPr>
          <a:xfrm>
            <a:off x="-19848" y="34810"/>
            <a:ext cx="5999143" cy="135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6C6C6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I. What are neutrinos </a:t>
            </a:r>
          </a:p>
        </p:txBody>
      </p:sp>
      <p:sp>
        <p:nvSpPr>
          <p:cNvPr id="159" name="He Atom"/>
          <p:cNvSpPr/>
          <p:nvPr/>
        </p:nvSpPr>
        <p:spPr>
          <a:xfrm>
            <a:off x="1371278" y="3171220"/>
            <a:ext cx="1658421" cy="165842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He Atom</a:t>
            </a:r>
          </a:p>
        </p:txBody>
      </p:sp>
      <p:grpSp>
        <p:nvGrpSpPr>
          <p:cNvPr id="171" name="群組"/>
          <p:cNvGrpSpPr/>
          <p:nvPr/>
        </p:nvGrpSpPr>
        <p:grpSpPr>
          <a:xfrm>
            <a:off x="1814171" y="3225892"/>
            <a:ext cx="7681369" cy="6337576"/>
            <a:chOff x="0" y="0"/>
            <a:chExt cx="7681368" cy="6337574"/>
          </a:xfrm>
        </p:grpSpPr>
        <p:grpSp>
          <p:nvGrpSpPr>
            <p:cNvPr id="162" name="圓形"/>
            <p:cNvGrpSpPr/>
            <p:nvPr/>
          </p:nvGrpSpPr>
          <p:grpSpPr>
            <a:xfrm>
              <a:off x="3250803" y="1907009"/>
              <a:ext cx="4430566" cy="4430566"/>
              <a:chOff x="0" y="0"/>
              <a:chExt cx="4430565" cy="4430565"/>
            </a:xfrm>
          </p:grpSpPr>
          <p:sp>
            <p:nvSpPr>
              <p:cNvPr id="161" name="圓形"/>
              <p:cNvSpPr/>
              <p:nvPr/>
            </p:nvSpPr>
            <p:spPr>
              <a:xfrm>
                <a:off x="266700" y="266700"/>
                <a:ext cx="3897166" cy="3897166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>
                      <a:alpha val="19143"/>
                    </a:srgbClr>
                  </a:gs>
                  <a:gs pos="50182">
                    <a:schemeClr val="accent4">
                      <a:hueOff val="475731"/>
                      <a:satOff val="-4338"/>
                      <a:lumOff val="10182"/>
                      <a:alpha val="19143"/>
                    </a:schemeClr>
                  </a:gs>
                </a:gsLst>
                <a:path path="circle">
                  <a:fillToRect l="38717" t="-19804" r="61282" b="119804"/>
                </a:path>
              </a:gra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160" name="圓形 圓形" descr="圓形 圓形"/>
              <p:cNvPicPr>
                <a:picLocks noChangeAspect="0"/>
              </p:cNvPicPr>
              <p:nvPr/>
            </p:nvPicPr>
            <p:blipFill>
              <a:blip r:embed="rId2">
                <a:alphaModFix amt="19143"/>
                <a:extLst/>
              </a:blip>
              <a:stretch>
                <a:fillRect/>
              </a:stretch>
            </p:blipFill>
            <p:spPr>
              <a:xfrm>
                <a:off x="-1" y="-1"/>
                <a:ext cx="4430567" cy="4430567"/>
              </a:xfrm>
              <a:prstGeom prst="rect">
                <a:avLst/>
              </a:prstGeom>
              <a:effectLst/>
            </p:spPr>
          </p:pic>
        </p:grpSp>
        <p:pic>
          <p:nvPicPr>
            <p:cNvPr id="163" name="圓形 圓形" descr="圓形 圓形"/>
            <p:cNvPicPr>
              <a:picLocks noChangeAspect="0"/>
            </p:cNvPicPr>
            <p:nvPr/>
          </p:nvPicPr>
          <p:blipFill>
            <a:blip r:embed="rId3">
              <a:alphaModFix amt="74124"/>
              <a:extLst/>
            </a:blip>
            <a:stretch>
              <a:fillRect/>
            </a:stretch>
          </p:blipFill>
          <p:spPr>
            <a:xfrm>
              <a:off x="3390503" y="2046709"/>
              <a:ext cx="4151166" cy="4151166"/>
            </a:xfrm>
            <a:prstGeom prst="rect">
              <a:avLst/>
            </a:prstGeom>
            <a:effectLst/>
          </p:spPr>
        </p:pic>
        <p:pic>
          <p:nvPicPr>
            <p:cNvPr id="165" name="圓形 圓形" descr="圓形 圓形"/>
            <p:cNvPicPr>
              <a:picLocks noChangeAspect="0"/>
            </p:cNvPicPr>
            <p:nvPr/>
          </p:nvPicPr>
          <p:blipFill>
            <a:blip r:embed="rId3">
              <a:alphaModFix amt="74124"/>
              <a:extLst/>
            </a:blip>
            <a:stretch>
              <a:fillRect/>
            </a:stretch>
          </p:blipFill>
          <p:spPr>
            <a:xfrm>
              <a:off x="3390503" y="2046709"/>
              <a:ext cx="4151166" cy="4151166"/>
            </a:xfrm>
            <a:prstGeom prst="rect">
              <a:avLst/>
            </a:prstGeom>
            <a:effectLst/>
          </p:spPr>
        </p:pic>
        <p:sp>
          <p:nvSpPr>
            <p:cNvPr id="167" name="Nucleus"/>
            <p:cNvSpPr txBox="1"/>
            <p:nvPr/>
          </p:nvSpPr>
          <p:spPr>
            <a:xfrm>
              <a:off x="4648561" y="4423310"/>
              <a:ext cx="1635050" cy="5851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825500"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Nucleus</a:t>
              </a:r>
            </a:p>
          </p:txBody>
        </p:sp>
        <p:sp>
          <p:nvSpPr>
            <p:cNvPr id="168" name="圓形"/>
            <p:cNvSpPr/>
            <p:nvPr/>
          </p:nvSpPr>
          <p:spPr>
            <a:xfrm>
              <a:off x="5243066" y="3899273"/>
              <a:ext cx="446040" cy="446040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9" name="線條"/>
            <p:cNvSpPr/>
            <p:nvPr/>
          </p:nvSpPr>
          <p:spPr>
            <a:xfrm flipH="1" flipV="1">
              <a:off x="585288" y="0"/>
              <a:ext cx="5025060" cy="1953284"/>
            </a:xfrm>
            <a:prstGeom prst="line">
              <a:avLst/>
            </a:prstGeom>
            <a:noFill/>
            <a:ln w="25400" cap="flat">
              <a:solidFill>
                <a:srgbClr val="A9A9A9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70" name="線條"/>
            <p:cNvSpPr/>
            <p:nvPr/>
          </p:nvSpPr>
          <p:spPr>
            <a:xfrm flipH="1" flipV="1">
              <a:off x="0" y="1503649"/>
              <a:ext cx="4132669" cy="4256917"/>
            </a:xfrm>
            <a:prstGeom prst="line">
              <a:avLst/>
            </a:prstGeom>
            <a:noFill/>
            <a:ln w="25400" cap="flat">
              <a:solidFill>
                <a:srgbClr val="A9A9A9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5" name="群組"/>
          <p:cNvGrpSpPr/>
          <p:nvPr/>
        </p:nvGrpSpPr>
        <p:grpSpPr>
          <a:xfrm>
            <a:off x="8090530" y="3771417"/>
            <a:ext cx="2854719" cy="1750919"/>
            <a:chOff x="0" y="292555"/>
            <a:chExt cx="2854717" cy="1750918"/>
          </a:xfrm>
        </p:grpSpPr>
        <p:sp>
          <p:nvSpPr>
            <p:cNvPr id="172" name="線條"/>
            <p:cNvSpPr/>
            <p:nvPr/>
          </p:nvSpPr>
          <p:spPr>
            <a:xfrm flipV="1">
              <a:off x="0" y="709978"/>
              <a:ext cx="1643246" cy="1333496"/>
            </a:xfrm>
            <a:prstGeom prst="line">
              <a:avLst/>
            </a:prstGeom>
            <a:noFill/>
            <a:ln w="25400" cap="flat">
              <a:solidFill>
                <a:srgbClr val="A9A9A9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73" name="e"/>
            <p:cNvSpPr/>
            <p:nvPr/>
          </p:nvSpPr>
          <p:spPr>
            <a:xfrm>
              <a:off x="1584717" y="29255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3200">
                  <a:solidFill>
                    <a:schemeClr val="accent4">
                      <a:hueOff val="475731"/>
                      <a:satOff val="-4338"/>
                      <a:lumOff val="10182"/>
                    </a:schemeClr>
                  </a:solidFill>
                </a:defRPr>
              </a:lvl1pPr>
            </a:lstStyle>
            <a:p>
              <a:pPr/>
              <a:r>
                <a:t>e  </a:t>
              </a:r>
            </a:p>
          </p:txBody>
        </p:sp>
        <p:sp>
          <p:nvSpPr>
            <p:cNvPr id="174" name="橢圓形"/>
            <p:cNvSpPr/>
            <p:nvPr/>
          </p:nvSpPr>
          <p:spPr>
            <a:xfrm>
              <a:off x="1481847" y="607273"/>
              <a:ext cx="205742" cy="186636"/>
            </a:xfrm>
            <a:prstGeom prst="ellipse">
              <a:avLst/>
            </a:prstGeom>
            <a:solidFill>
              <a:schemeClr val="accent4">
                <a:hueOff val="475731"/>
                <a:satOff val="-4338"/>
                <a:lumOff val="1018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chemeClr val="accent4">
                      <a:hueOff val="475731"/>
                      <a:satOff val="-4338"/>
                      <a:lumOff val="10182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176" name="(Mass: 0.511MeV, charge:-1)"/>
          <p:cNvSpPr txBox="1"/>
          <p:nvPr/>
        </p:nvSpPr>
        <p:spPr>
          <a:xfrm>
            <a:off x="9855898" y="3508750"/>
            <a:ext cx="5275175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(Mass: 0.511MeV, charge:-1)</a:t>
            </a:r>
          </a:p>
        </p:txBody>
      </p:sp>
      <p:sp>
        <p:nvSpPr>
          <p:cNvPr id="177" name="~1   ~"/>
          <p:cNvSpPr txBox="1"/>
          <p:nvPr/>
        </p:nvSpPr>
        <p:spPr>
          <a:xfrm>
            <a:off x="977465" y="4962498"/>
            <a:ext cx="2786485" cy="673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/>
            </a:pPr>
            <a:r>
              <a:t>~1 </a:t>
            </a:r>
            <a14:m>
              <m:oMath>
                <m:limUpp>
                  <m:e>
                    <m:r>
                      <a:rPr xmlns:a="http://schemas.openxmlformats.org/drawingml/2006/main" sz="35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lim>
                    <m:r>
                      <a:rPr xmlns:a="http://schemas.openxmlformats.org/drawingml/2006/main" sz="35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·</m:t>
                    </m:r>
                  </m:lim>
                </m:limUpp>
              </m:oMath>
            </a14:m>
            <a:r>
              <a:t> ~</a:t>
            </a:r>
            <a14:m>
              <m:oMath>
                <m:sSup>
                  <m:e>
                    <m:r>
                      <a:rPr xmlns:a="http://schemas.openxmlformats.org/drawingml/2006/main" sz="4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4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4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10</m:t>
                    </m:r>
                  </m:sup>
                </m:sSup>
                <m:r>
                  <a:rPr xmlns:a="http://schemas.openxmlformats.org/drawingml/2006/main" sz="40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m</m:t>
                </m:r>
              </m:oMath>
            </a14:m>
          </a:p>
        </p:txBody>
      </p:sp>
      <p:grpSp>
        <p:nvGrpSpPr>
          <p:cNvPr id="180" name="群組"/>
          <p:cNvGrpSpPr/>
          <p:nvPr/>
        </p:nvGrpSpPr>
        <p:grpSpPr>
          <a:xfrm>
            <a:off x="8088452" y="4072556"/>
            <a:ext cx="894253" cy="1433944"/>
            <a:chOff x="0" y="0"/>
            <a:chExt cx="894251" cy="1433943"/>
          </a:xfrm>
        </p:grpSpPr>
        <p:sp>
          <p:nvSpPr>
            <p:cNvPr id="178" name="線條"/>
            <p:cNvSpPr/>
            <p:nvPr/>
          </p:nvSpPr>
          <p:spPr>
            <a:xfrm>
              <a:off x="0" y="0"/>
              <a:ext cx="894252" cy="1433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3" h="21600" fill="norm" stroke="1" extrusionOk="0">
                  <a:moveTo>
                    <a:pt x="1903" y="21600"/>
                  </a:moveTo>
                  <a:cubicBezTo>
                    <a:pt x="-615" y="20342"/>
                    <a:pt x="-638" y="17779"/>
                    <a:pt x="1857" y="16500"/>
                  </a:cubicBezTo>
                  <a:cubicBezTo>
                    <a:pt x="4821" y="14982"/>
                    <a:pt x="11261" y="15875"/>
                    <a:pt x="10908" y="12803"/>
                  </a:cubicBezTo>
                  <a:cubicBezTo>
                    <a:pt x="10718" y="11155"/>
                    <a:pt x="7543" y="10652"/>
                    <a:pt x="6855" y="9137"/>
                  </a:cubicBezTo>
                  <a:cubicBezTo>
                    <a:pt x="5900" y="7032"/>
                    <a:pt x="9337" y="5307"/>
                    <a:pt x="13314" y="5321"/>
                  </a:cubicBezTo>
                  <a:cubicBezTo>
                    <a:pt x="14969" y="5327"/>
                    <a:pt x="16735" y="5490"/>
                    <a:pt x="18081" y="4823"/>
                  </a:cubicBezTo>
                  <a:cubicBezTo>
                    <a:pt x="20962" y="3397"/>
                    <a:pt x="19792" y="295"/>
                    <a:pt x="16261" y="0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79" name="方程式"/>
            <p:cNvSpPr txBox="1"/>
            <p:nvPr/>
          </p:nvSpPr>
          <p:spPr>
            <a:xfrm>
              <a:off x="100437" y="82652"/>
              <a:ext cx="266701" cy="4076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000" i="1">
                        <a:solidFill>
                          <a:srgbClr val="17E7CE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m:oMathPara>
              </a14:m>
              <a:endParaRPr sz="5000">
                <a:solidFill>
                  <a:srgbClr val="18E7CF"/>
                </a:solidFill>
              </a:endParaRPr>
            </a:p>
          </p:txBody>
        </p:sp>
      </p:grpSp>
      <p:grpSp>
        <p:nvGrpSpPr>
          <p:cNvPr id="188" name="群組"/>
          <p:cNvGrpSpPr/>
          <p:nvPr/>
        </p:nvGrpSpPr>
        <p:grpSpPr>
          <a:xfrm>
            <a:off x="7212041" y="6584163"/>
            <a:ext cx="6176837" cy="2415730"/>
            <a:chOff x="0" y="0"/>
            <a:chExt cx="6176835" cy="2415728"/>
          </a:xfrm>
        </p:grpSpPr>
        <p:sp>
          <p:nvSpPr>
            <p:cNvPr id="181" name="線條"/>
            <p:cNvSpPr/>
            <p:nvPr/>
          </p:nvSpPr>
          <p:spPr>
            <a:xfrm flipV="1">
              <a:off x="0" y="-1"/>
              <a:ext cx="4830144" cy="547674"/>
            </a:xfrm>
            <a:prstGeom prst="line">
              <a:avLst/>
            </a:prstGeom>
            <a:noFill/>
            <a:ln w="25400" cap="flat">
              <a:solidFill>
                <a:srgbClr val="A9A9A9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82" name="線條"/>
            <p:cNvSpPr/>
            <p:nvPr/>
          </p:nvSpPr>
          <p:spPr>
            <a:xfrm>
              <a:off x="-1" y="1007074"/>
              <a:ext cx="4830144" cy="547597"/>
            </a:xfrm>
            <a:prstGeom prst="line">
              <a:avLst/>
            </a:prstGeom>
            <a:noFill/>
            <a:ln w="25400" cap="flat">
              <a:solidFill>
                <a:srgbClr val="A9A9A9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83" name="n"/>
            <p:cNvSpPr/>
            <p:nvPr/>
          </p:nvSpPr>
          <p:spPr>
            <a:xfrm>
              <a:off x="5351761" y="13066"/>
              <a:ext cx="823430" cy="806457"/>
            </a:xfrm>
            <a:prstGeom prst="ellipse">
              <a:avLst/>
            </a:prstGeom>
            <a:gradFill flip="none" rotWithShape="1">
              <a:gsLst>
                <a:gs pos="36906">
                  <a:srgbClr val="FFFFFF"/>
                </a:gs>
                <a:gs pos="95423">
                  <a:srgbClr val="000000"/>
                </a:gs>
              </a:gsLst>
              <a:path path="shape">
                <a:fillToRect l="69495" t="73432" r="30504" b="26567"/>
              </a:path>
            </a:gra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n</a:t>
              </a:r>
            </a:p>
          </p:txBody>
        </p:sp>
        <p:sp>
          <p:nvSpPr>
            <p:cNvPr id="184" name="p"/>
            <p:cNvSpPr/>
            <p:nvPr/>
          </p:nvSpPr>
          <p:spPr>
            <a:xfrm>
              <a:off x="5351761" y="663958"/>
              <a:ext cx="823430" cy="806457"/>
            </a:xfrm>
            <a:prstGeom prst="ellipse">
              <a:avLst/>
            </a:prstGeom>
            <a:gradFill flip="none" rotWithShape="1">
              <a:gsLst>
                <a:gs pos="36596">
                  <a:srgbClr val="FA3324"/>
                </a:gs>
                <a:gs pos="95423">
                  <a:srgbClr val="000000"/>
                </a:gs>
              </a:gsLst>
              <a:path path="shape">
                <a:fillToRect l="69495" t="73432" r="30504" b="26567"/>
              </a:path>
            </a:gra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p</a:t>
              </a:r>
            </a:p>
          </p:txBody>
        </p:sp>
        <p:sp>
          <p:nvSpPr>
            <p:cNvPr id="185" name="p"/>
            <p:cNvSpPr/>
            <p:nvPr/>
          </p:nvSpPr>
          <p:spPr>
            <a:xfrm>
              <a:off x="4600273" y="13066"/>
              <a:ext cx="823429" cy="806457"/>
            </a:xfrm>
            <a:prstGeom prst="ellipse">
              <a:avLst/>
            </a:prstGeom>
            <a:gradFill flip="none" rotWithShape="1">
              <a:gsLst>
                <a:gs pos="36596">
                  <a:srgbClr val="FA3324"/>
                </a:gs>
                <a:gs pos="95423">
                  <a:srgbClr val="000000"/>
                </a:gs>
              </a:gsLst>
              <a:path path="shape">
                <a:fillToRect l="69495" t="73432" r="30504" b="26567"/>
              </a:path>
            </a:gra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p</a:t>
              </a:r>
            </a:p>
          </p:txBody>
        </p:sp>
        <p:sp>
          <p:nvSpPr>
            <p:cNvPr id="186" name="n"/>
            <p:cNvSpPr/>
            <p:nvPr/>
          </p:nvSpPr>
          <p:spPr>
            <a:xfrm>
              <a:off x="4568244" y="663958"/>
              <a:ext cx="823429" cy="806457"/>
            </a:xfrm>
            <a:prstGeom prst="ellipse">
              <a:avLst/>
            </a:prstGeom>
            <a:gradFill flip="none" rotWithShape="1">
              <a:gsLst>
                <a:gs pos="36906">
                  <a:srgbClr val="FFFFFF"/>
                </a:gs>
                <a:gs pos="95423">
                  <a:srgbClr val="000000"/>
                </a:gs>
              </a:gsLst>
              <a:path path="shape">
                <a:fillToRect l="69495" t="73432" r="30504" b="26567"/>
              </a:path>
            </a:gra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n</a:t>
              </a:r>
            </a:p>
          </p:txBody>
        </p:sp>
        <p:sp>
          <p:nvSpPr>
            <p:cNvPr id="187" name="~"/>
            <p:cNvSpPr txBox="1"/>
            <p:nvPr/>
          </p:nvSpPr>
          <p:spPr>
            <a:xfrm>
              <a:off x="4386052" y="1742223"/>
              <a:ext cx="1790784" cy="6735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200"/>
              </a:pPr>
              <a:r>
                <a:t>~</a:t>
              </a:r>
              <a14:m>
                <m:oMath>
                  <m:sSup>
                    <m:e>
                      <m:r>
                        <a:rPr xmlns:a="http://schemas.openxmlformats.org/drawingml/2006/main" sz="40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40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40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</m:sup>
                  </m:sSup>
                  <m:r>
                    <a:rPr xmlns:a="http://schemas.openxmlformats.org/drawingml/2006/main" sz="40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m</m:t>
                  </m:r>
                </m:oMath>
              </a14:m>
            </a:p>
          </p:txBody>
        </p:sp>
      </p:grpSp>
      <p:grpSp>
        <p:nvGrpSpPr>
          <p:cNvPr id="191" name="群組"/>
          <p:cNvGrpSpPr/>
          <p:nvPr/>
        </p:nvGrpSpPr>
        <p:grpSpPr>
          <a:xfrm>
            <a:off x="18447515" y="398526"/>
            <a:ext cx="778003" cy="2073140"/>
            <a:chOff x="0" y="0"/>
            <a:chExt cx="778001" cy="2073139"/>
          </a:xfrm>
        </p:grpSpPr>
        <p:sp>
          <p:nvSpPr>
            <p:cNvPr id="189" name="u"/>
            <p:cNvSpPr txBox="1"/>
            <p:nvPr/>
          </p:nvSpPr>
          <p:spPr>
            <a:xfrm>
              <a:off x="14097" y="-1"/>
              <a:ext cx="749809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u </a:t>
              </a:r>
            </a:p>
          </p:txBody>
        </p:sp>
        <p:sp>
          <p:nvSpPr>
            <p:cNvPr id="190" name="d"/>
            <p:cNvSpPr txBox="1"/>
            <p:nvPr/>
          </p:nvSpPr>
          <p:spPr>
            <a:xfrm>
              <a:off x="-1" y="1078474"/>
              <a:ext cx="778003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d </a:t>
              </a:r>
            </a:p>
          </p:txBody>
        </p:sp>
      </p:grpSp>
      <p:grpSp>
        <p:nvGrpSpPr>
          <p:cNvPr id="198" name="群組"/>
          <p:cNvGrpSpPr/>
          <p:nvPr/>
        </p:nvGrpSpPr>
        <p:grpSpPr>
          <a:xfrm>
            <a:off x="19339653" y="398526"/>
            <a:ext cx="2139128" cy="3103130"/>
            <a:chOff x="0" y="0"/>
            <a:chExt cx="2139126" cy="3103129"/>
          </a:xfrm>
        </p:grpSpPr>
        <p:sp>
          <p:nvSpPr>
            <p:cNvPr id="192" name="方程式"/>
            <p:cNvSpPr txBox="1"/>
            <p:nvPr/>
          </p:nvSpPr>
          <p:spPr>
            <a:xfrm>
              <a:off x="390406" y="2531451"/>
              <a:ext cx="466180" cy="5716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7100" i="1">
                        <a:solidFill>
                          <a:srgbClr val="FAE232"/>
                        </a:solidFill>
                        <a:latin typeface="Cambria Math" panose="02040503050406030204" pitchFamily="18" charset="0"/>
                      </a:rPr>
                      <m:t>μ</m:t>
                    </m:r>
                  </m:oMath>
                </m:oMathPara>
              </a14:m>
              <a:endParaRPr sz="7100">
                <a:solidFill>
                  <a:srgbClr val="FAE232"/>
                </a:solidFill>
              </a:endParaRPr>
            </a:p>
          </p:txBody>
        </p:sp>
        <p:sp>
          <p:nvSpPr>
            <p:cNvPr id="193" name="方程式"/>
            <p:cNvSpPr txBox="1"/>
            <p:nvPr/>
          </p:nvSpPr>
          <p:spPr>
            <a:xfrm>
              <a:off x="1366824" y="2531451"/>
              <a:ext cx="374206" cy="3967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7100" i="1">
                        <a:solidFill>
                          <a:srgbClr val="FAE232"/>
                        </a:solidFill>
                        <a:latin typeface="Cambria Math" panose="02040503050406030204" pitchFamily="18" charset="0"/>
                      </a:rPr>
                      <m:t>τ</m:t>
                    </m:r>
                  </m:oMath>
                </m:oMathPara>
              </a14:m>
              <a:endParaRPr sz="7100">
                <a:solidFill>
                  <a:srgbClr val="FAE232"/>
                </a:solidFill>
              </a:endParaRPr>
            </a:p>
          </p:txBody>
        </p:sp>
        <p:sp>
          <p:nvSpPr>
            <p:cNvPr id="194" name="c"/>
            <p:cNvSpPr txBox="1"/>
            <p:nvPr/>
          </p:nvSpPr>
          <p:spPr>
            <a:xfrm>
              <a:off x="28357" y="-1"/>
              <a:ext cx="1159003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c   </a:t>
              </a:r>
            </a:p>
          </p:txBody>
        </p:sp>
        <p:sp>
          <p:nvSpPr>
            <p:cNvPr id="195" name="s"/>
            <p:cNvSpPr txBox="1"/>
            <p:nvPr/>
          </p:nvSpPr>
          <p:spPr>
            <a:xfrm>
              <a:off x="0" y="1078475"/>
              <a:ext cx="1116331" cy="994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s   </a:t>
              </a:r>
            </a:p>
          </p:txBody>
        </p:sp>
        <p:sp>
          <p:nvSpPr>
            <p:cNvPr id="196" name="t"/>
            <p:cNvSpPr txBox="1"/>
            <p:nvPr/>
          </p:nvSpPr>
          <p:spPr>
            <a:xfrm>
              <a:off x="1043370" y="-1"/>
              <a:ext cx="989839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t   </a:t>
              </a:r>
            </a:p>
          </p:txBody>
        </p:sp>
        <p:sp>
          <p:nvSpPr>
            <p:cNvPr id="197" name="b"/>
            <p:cNvSpPr txBox="1"/>
            <p:nvPr/>
          </p:nvSpPr>
          <p:spPr>
            <a:xfrm>
              <a:off x="937452" y="1078475"/>
              <a:ext cx="1201675" cy="994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b   </a:t>
              </a:r>
            </a:p>
          </p:txBody>
        </p:sp>
      </p:grpSp>
      <p:grpSp>
        <p:nvGrpSpPr>
          <p:cNvPr id="201" name="群組"/>
          <p:cNvGrpSpPr/>
          <p:nvPr/>
        </p:nvGrpSpPr>
        <p:grpSpPr>
          <a:xfrm>
            <a:off x="18076167" y="252315"/>
            <a:ext cx="5233434" cy="3698037"/>
            <a:chOff x="0" y="0"/>
            <a:chExt cx="5233432" cy="3698036"/>
          </a:xfrm>
        </p:grpSpPr>
        <p:sp>
          <p:nvSpPr>
            <p:cNvPr id="199" name="方程式"/>
            <p:cNvSpPr txBox="1"/>
            <p:nvPr/>
          </p:nvSpPr>
          <p:spPr>
            <a:xfrm>
              <a:off x="4427193" y="2635489"/>
              <a:ext cx="314735" cy="4810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900" i="1">
                        <a:solidFill>
                          <a:srgbClr val="17E7CE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m:oMathPara>
              </a14:m>
              <a:endParaRPr sz="5900">
                <a:solidFill>
                  <a:srgbClr val="18E7CF"/>
                </a:solidFill>
              </a:endParaRPr>
            </a:p>
          </p:txBody>
        </p:sp>
        <p:sp>
          <p:nvSpPr>
            <p:cNvPr id="200" name="圓角矩形"/>
            <p:cNvSpPr/>
            <p:nvPr/>
          </p:nvSpPr>
          <p:spPr>
            <a:xfrm>
              <a:off x="0" y="0"/>
              <a:ext cx="5233433" cy="3698037"/>
            </a:xfrm>
            <a:prstGeom prst="roundRect">
              <a:avLst>
                <a:gd name="adj" fmla="val 13600"/>
              </a:avLst>
            </a:prstGeom>
            <a:noFill/>
            <a:ln w="12700" cap="flat">
              <a:solidFill>
                <a:schemeClr val="accent2">
                  <a:hueOff val="-206910"/>
                  <a:satOff val="-12829"/>
                  <a:lumOff val="16238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204" name="群組"/>
          <p:cNvGrpSpPr/>
          <p:nvPr/>
        </p:nvGrpSpPr>
        <p:grpSpPr>
          <a:xfrm>
            <a:off x="18357977" y="431147"/>
            <a:ext cx="4202749" cy="2129890"/>
            <a:chOff x="0" y="0"/>
            <a:chExt cx="4202748" cy="2129889"/>
          </a:xfrm>
        </p:grpSpPr>
        <p:sp>
          <p:nvSpPr>
            <p:cNvPr id="202" name="g"/>
            <p:cNvSpPr txBox="1"/>
            <p:nvPr/>
          </p:nvSpPr>
          <p:spPr>
            <a:xfrm>
              <a:off x="2979342" y="475886"/>
              <a:ext cx="1187197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>
                  <a:solidFill>
                    <a:schemeClr val="accent6"/>
                  </a:solidFill>
                </a:defRPr>
              </a:lvl1pPr>
            </a:lstStyle>
            <a:p>
              <a:pPr/>
              <a:r>
                <a:t>g   </a:t>
              </a:r>
            </a:p>
          </p:txBody>
        </p:sp>
        <p:sp>
          <p:nvSpPr>
            <p:cNvPr id="203" name="圓角矩形"/>
            <p:cNvSpPr/>
            <p:nvPr/>
          </p:nvSpPr>
          <p:spPr>
            <a:xfrm>
              <a:off x="0" y="0"/>
              <a:ext cx="4202749" cy="2129890"/>
            </a:xfrm>
            <a:prstGeom prst="roundRect">
              <a:avLst>
                <a:gd name="adj" fmla="val 15995"/>
              </a:avLst>
            </a:prstGeom>
            <a:noFill/>
            <a:ln w="12700" cap="flat">
              <a:solidFill>
                <a:schemeClr val="accent6">
                  <a:satOff val="15236"/>
                  <a:lumOff val="17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215" name="群組"/>
          <p:cNvGrpSpPr/>
          <p:nvPr/>
        </p:nvGrpSpPr>
        <p:grpSpPr>
          <a:xfrm>
            <a:off x="13185571" y="6044234"/>
            <a:ext cx="10856425" cy="2719418"/>
            <a:chOff x="0" y="0"/>
            <a:chExt cx="10856423" cy="2719416"/>
          </a:xfrm>
        </p:grpSpPr>
        <p:sp>
          <p:nvSpPr>
            <p:cNvPr id="205" name="線條"/>
            <p:cNvSpPr/>
            <p:nvPr/>
          </p:nvSpPr>
          <p:spPr>
            <a:xfrm>
              <a:off x="8252510" y="705532"/>
              <a:ext cx="583313" cy="697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9" h="21530" fill="norm" stroke="1" extrusionOk="0">
                  <a:moveTo>
                    <a:pt x="6369" y="0"/>
                  </a:moveTo>
                  <a:cubicBezTo>
                    <a:pt x="4464" y="160"/>
                    <a:pt x="2718" y="962"/>
                    <a:pt x="1529" y="2224"/>
                  </a:cubicBezTo>
                  <a:cubicBezTo>
                    <a:pt x="302" y="3526"/>
                    <a:pt x="-221" y="5201"/>
                    <a:pt x="86" y="6842"/>
                  </a:cubicBezTo>
                  <a:cubicBezTo>
                    <a:pt x="2120" y="9920"/>
                    <a:pt x="6810" y="10933"/>
                    <a:pt x="10358" y="9061"/>
                  </a:cubicBezTo>
                  <a:cubicBezTo>
                    <a:pt x="12040" y="8174"/>
                    <a:pt x="13171" y="6708"/>
                    <a:pt x="13449" y="5055"/>
                  </a:cubicBezTo>
                  <a:cubicBezTo>
                    <a:pt x="10791" y="4677"/>
                    <a:pt x="8101" y="5560"/>
                    <a:pt x="6451" y="7353"/>
                  </a:cubicBezTo>
                  <a:cubicBezTo>
                    <a:pt x="4857" y="9085"/>
                    <a:pt x="4486" y="11401"/>
                    <a:pt x="5478" y="13427"/>
                  </a:cubicBezTo>
                  <a:cubicBezTo>
                    <a:pt x="6228" y="17976"/>
                    <a:pt x="12799" y="19892"/>
                    <a:pt x="16739" y="16709"/>
                  </a:cubicBezTo>
                  <a:cubicBezTo>
                    <a:pt x="18220" y="15513"/>
                    <a:pt x="18544" y="13626"/>
                    <a:pt x="17061" y="12777"/>
                  </a:cubicBezTo>
                  <a:cubicBezTo>
                    <a:pt x="15498" y="11883"/>
                    <a:pt x="13575" y="13009"/>
                    <a:pt x="12457" y="14563"/>
                  </a:cubicBezTo>
                  <a:cubicBezTo>
                    <a:pt x="11318" y="16146"/>
                    <a:pt x="10560" y="17949"/>
                    <a:pt x="11548" y="19453"/>
                  </a:cubicBezTo>
                  <a:cubicBezTo>
                    <a:pt x="12516" y="20925"/>
                    <a:pt x="14448" y="21420"/>
                    <a:pt x="16252" y="21513"/>
                  </a:cubicBezTo>
                  <a:cubicBezTo>
                    <a:pt x="17952" y="21600"/>
                    <a:pt x="19695" y="21357"/>
                    <a:pt x="21379" y="20711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06" name="線條"/>
            <p:cNvSpPr/>
            <p:nvPr/>
          </p:nvSpPr>
          <p:spPr>
            <a:xfrm>
              <a:off x="0" y="1293194"/>
              <a:ext cx="7846372" cy="582247"/>
            </a:xfrm>
            <a:prstGeom prst="line">
              <a:avLst/>
            </a:prstGeom>
            <a:noFill/>
            <a:ln w="25400" cap="flat">
              <a:solidFill>
                <a:srgbClr val="A9A9A9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07" name="u"/>
            <p:cNvSpPr/>
            <p:nvPr/>
          </p:nvSpPr>
          <p:spPr>
            <a:xfrm>
              <a:off x="7693276" y="0"/>
              <a:ext cx="823429" cy="806457"/>
            </a:xfrm>
            <a:prstGeom prst="ellipse">
              <a:avLst/>
            </a:prstGeom>
            <a:gradFill flip="none" rotWithShape="1">
              <a:gsLst>
                <a:gs pos="36634">
                  <a:srgbClr val="0BFA0C"/>
                </a:gs>
                <a:gs pos="95423">
                  <a:srgbClr val="000000"/>
                </a:gs>
              </a:gsLst>
              <a:path path="shape">
                <a:fillToRect l="69495" t="73432" r="30504" b="26567"/>
              </a:path>
            </a:gra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u</a:t>
              </a:r>
            </a:p>
          </p:txBody>
        </p:sp>
        <p:sp>
          <p:nvSpPr>
            <p:cNvPr id="208" name="d"/>
            <p:cNvSpPr/>
            <p:nvPr/>
          </p:nvSpPr>
          <p:spPr>
            <a:xfrm>
              <a:off x="8573205" y="1198469"/>
              <a:ext cx="823430" cy="806457"/>
            </a:xfrm>
            <a:prstGeom prst="ellipse">
              <a:avLst/>
            </a:prstGeom>
            <a:gradFill flip="none" rotWithShape="1">
              <a:gsLst>
                <a:gs pos="36596">
                  <a:srgbClr val="1C1EFA"/>
                </a:gs>
                <a:gs pos="95423">
                  <a:srgbClr val="000000"/>
                </a:gs>
              </a:gsLst>
              <a:path path="shape">
                <a:fillToRect l="69495" t="73432" r="30504" b="26567"/>
              </a:path>
            </a:gra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d</a:t>
              </a:r>
            </a:p>
          </p:txBody>
        </p:sp>
        <p:sp>
          <p:nvSpPr>
            <p:cNvPr id="209" name="線條"/>
            <p:cNvSpPr/>
            <p:nvPr/>
          </p:nvSpPr>
          <p:spPr>
            <a:xfrm>
              <a:off x="7485405" y="705535"/>
              <a:ext cx="583497" cy="6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9" h="21530" fill="norm" stroke="1" extrusionOk="0">
                  <a:moveTo>
                    <a:pt x="15010" y="0"/>
                  </a:moveTo>
                  <a:cubicBezTo>
                    <a:pt x="16915" y="160"/>
                    <a:pt x="18661" y="962"/>
                    <a:pt x="19850" y="2224"/>
                  </a:cubicBezTo>
                  <a:cubicBezTo>
                    <a:pt x="21077" y="3526"/>
                    <a:pt x="21600" y="5201"/>
                    <a:pt x="21293" y="6842"/>
                  </a:cubicBezTo>
                  <a:cubicBezTo>
                    <a:pt x="19259" y="9920"/>
                    <a:pt x="14569" y="10933"/>
                    <a:pt x="11021" y="9061"/>
                  </a:cubicBezTo>
                  <a:cubicBezTo>
                    <a:pt x="9339" y="8174"/>
                    <a:pt x="8208" y="6708"/>
                    <a:pt x="7930" y="5055"/>
                  </a:cubicBezTo>
                  <a:cubicBezTo>
                    <a:pt x="10588" y="4677"/>
                    <a:pt x="13278" y="5560"/>
                    <a:pt x="14928" y="7353"/>
                  </a:cubicBezTo>
                  <a:cubicBezTo>
                    <a:pt x="16522" y="9085"/>
                    <a:pt x="16893" y="11401"/>
                    <a:pt x="15901" y="13427"/>
                  </a:cubicBezTo>
                  <a:cubicBezTo>
                    <a:pt x="15151" y="17976"/>
                    <a:pt x="8580" y="19892"/>
                    <a:pt x="4640" y="16709"/>
                  </a:cubicBezTo>
                  <a:cubicBezTo>
                    <a:pt x="3159" y="15513"/>
                    <a:pt x="2835" y="13626"/>
                    <a:pt x="4318" y="12777"/>
                  </a:cubicBezTo>
                  <a:cubicBezTo>
                    <a:pt x="5881" y="11883"/>
                    <a:pt x="7804" y="13009"/>
                    <a:pt x="8922" y="14563"/>
                  </a:cubicBezTo>
                  <a:cubicBezTo>
                    <a:pt x="10061" y="16146"/>
                    <a:pt x="10819" y="17949"/>
                    <a:pt x="9831" y="19453"/>
                  </a:cubicBezTo>
                  <a:cubicBezTo>
                    <a:pt x="8863" y="20925"/>
                    <a:pt x="6931" y="21420"/>
                    <a:pt x="5127" y="21513"/>
                  </a:cubicBezTo>
                  <a:cubicBezTo>
                    <a:pt x="3427" y="21600"/>
                    <a:pt x="1684" y="21357"/>
                    <a:pt x="0" y="20712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10" name="線條"/>
            <p:cNvSpPr/>
            <p:nvPr/>
          </p:nvSpPr>
          <p:spPr>
            <a:xfrm rot="4090560">
              <a:off x="7831148" y="1357044"/>
              <a:ext cx="579295" cy="781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9" h="21530" fill="norm" stroke="1" extrusionOk="0">
                  <a:moveTo>
                    <a:pt x="15010" y="0"/>
                  </a:moveTo>
                  <a:cubicBezTo>
                    <a:pt x="16915" y="160"/>
                    <a:pt x="18661" y="962"/>
                    <a:pt x="19850" y="2224"/>
                  </a:cubicBezTo>
                  <a:cubicBezTo>
                    <a:pt x="21077" y="3526"/>
                    <a:pt x="21600" y="5201"/>
                    <a:pt x="21293" y="6842"/>
                  </a:cubicBezTo>
                  <a:cubicBezTo>
                    <a:pt x="19259" y="9920"/>
                    <a:pt x="14569" y="10933"/>
                    <a:pt x="11021" y="9061"/>
                  </a:cubicBezTo>
                  <a:cubicBezTo>
                    <a:pt x="9339" y="8174"/>
                    <a:pt x="8208" y="6708"/>
                    <a:pt x="7930" y="5055"/>
                  </a:cubicBezTo>
                  <a:cubicBezTo>
                    <a:pt x="10588" y="4677"/>
                    <a:pt x="13278" y="5560"/>
                    <a:pt x="14928" y="7353"/>
                  </a:cubicBezTo>
                  <a:cubicBezTo>
                    <a:pt x="16522" y="9085"/>
                    <a:pt x="16893" y="11401"/>
                    <a:pt x="15901" y="13427"/>
                  </a:cubicBezTo>
                  <a:cubicBezTo>
                    <a:pt x="15151" y="17976"/>
                    <a:pt x="8580" y="19892"/>
                    <a:pt x="4640" y="16709"/>
                  </a:cubicBezTo>
                  <a:cubicBezTo>
                    <a:pt x="3159" y="15513"/>
                    <a:pt x="2835" y="13626"/>
                    <a:pt x="4318" y="12777"/>
                  </a:cubicBezTo>
                  <a:cubicBezTo>
                    <a:pt x="5881" y="11883"/>
                    <a:pt x="7804" y="13009"/>
                    <a:pt x="8922" y="14563"/>
                  </a:cubicBezTo>
                  <a:cubicBezTo>
                    <a:pt x="10061" y="16146"/>
                    <a:pt x="10819" y="17949"/>
                    <a:pt x="9831" y="19453"/>
                  </a:cubicBezTo>
                  <a:cubicBezTo>
                    <a:pt x="8863" y="20925"/>
                    <a:pt x="6931" y="21420"/>
                    <a:pt x="5127" y="21513"/>
                  </a:cubicBezTo>
                  <a:cubicBezTo>
                    <a:pt x="3427" y="21600"/>
                    <a:pt x="1684" y="21357"/>
                    <a:pt x="0" y="20712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11" name="d"/>
            <p:cNvSpPr/>
            <p:nvPr/>
          </p:nvSpPr>
          <p:spPr>
            <a:xfrm>
              <a:off x="7060500" y="1198469"/>
              <a:ext cx="823430" cy="806457"/>
            </a:xfrm>
            <a:prstGeom prst="ellipse">
              <a:avLst/>
            </a:prstGeom>
            <a:gradFill flip="none" rotWithShape="1">
              <a:gsLst>
                <a:gs pos="36596">
                  <a:srgbClr val="FA3324"/>
                </a:gs>
                <a:gs pos="95423">
                  <a:srgbClr val="000000"/>
                </a:gs>
              </a:gsLst>
              <a:path path="shape">
                <a:fillToRect l="69495" t="73432" r="30504" b="26567"/>
              </a:path>
            </a:gra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d </a:t>
              </a:r>
            </a:p>
          </p:txBody>
        </p:sp>
        <p:sp>
          <p:nvSpPr>
            <p:cNvPr id="212" name="g"/>
            <p:cNvSpPr txBox="1"/>
            <p:nvPr/>
          </p:nvSpPr>
          <p:spPr>
            <a:xfrm>
              <a:off x="8490001" y="240754"/>
              <a:ext cx="989839" cy="994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i="1" sz="6000">
                  <a:solidFill>
                    <a:schemeClr val="accent6"/>
                  </a:solidFill>
                </a:defRPr>
              </a:lvl1pPr>
            </a:lstStyle>
            <a:p>
              <a:pPr/>
              <a:r>
                <a:t>g   </a:t>
              </a:r>
            </a:p>
          </p:txBody>
        </p:sp>
        <p:sp>
          <p:nvSpPr>
            <p:cNvPr id="213" name="線條"/>
            <p:cNvSpPr/>
            <p:nvPr/>
          </p:nvSpPr>
          <p:spPr>
            <a:xfrm flipV="1">
              <a:off x="34392" y="65656"/>
              <a:ext cx="7724884" cy="494645"/>
            </a:xfrm>
            <a:prstGeom prst="line">
              <a:avLst/>
            </a:prstGeom>
            <a:noFill/>
            <a:ln w="25400" cap="flat">
              <a:solidFill>
                <a:srgbClr val="A9A9A9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14" name="n (Mass: 939MeV, charge:0)"/>
            <p:cNvSpPr txBox="1"/>
            <p:nvPr/>
          </p:nvSpPr>
          <p:spPr>
            <a:xfrm>
              <a:off x="5739339" y="2146595"/>
              <a:ext cx="5117085" cy="572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/>
              </a:lvl1pPr>
            </a:lstStyle>
            <a:p>
              <a:pPr/>
              <a:r>
                <a:t>n (Mass: 939MeV, charge:0)</a:t>
              </a:r>
            </a:p>
          </p:txBody>
        </p:sp>
      </p:grpSp>
      <p:grpSp>
        <p:nvGrpSpPr>
          <p:cNvPr id="227" name="群組"/>
          <p:cNvGrpSpPr/>
          <p:nvPr/>
        </p:nvGrpSpPr>
        <p:grpSpPr>
          <a:xfrm>
            <a:off x="12972708" y="7342811"/>
            <a:ext cx="7753073" cy="4536240"/>
            <a:chOff x="0" y="0"/>
            <a:chExt cx="7753072" cy="4536239"/>
          </a:xfrm>
        </p:grpSpPr>
        <p:sp>
          <p:nvSpPr>
            <p:cNvPr id="216" name="d"/>
            <p:cNvSpPr/>
            <p:nvPr/>
          </p:nvSpPr>
          <p:spPr>
            <a:xfrm>
              <a:off x="4928380" y="2792051"/>
              <a:ext cx="823430" cy="806457"/>
            </a:xfrm>
            <a:prstGeom prst="ellipse">
              <a:avLst/>
            </a:prstGeom>
            <a:gradFill flip="none" rotWithShape="1">
              <a:gsLst>
                <a:gs pos="36596">
                  <a:srgbClr val="1C1EFA"/>
                </a:gs>
                <a:gs pos="95423">
                  <a:srgbClr val="000000"/>
                </a:gs>
              </a:gsLst>
              <a:path path="shape">
                <a:fillToRect l="69495" t="73432" r="30504" b="26567"/>
              </a:path>
            </a:gra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d</a:t>
              </a:r>
            </a:p>
          </p:txBody>
        </p:sp>
        <p:sp>
          <p:nvSpPr>
            <p:cNvPr id="217" name="g"/>
            <p:cNvSpPr txBox="1"/>
            <p:nvPr/>
          </p:nvSpPr>
          <p:spPr>
            <a:xfrm>
              <a:off x="4845174" y="1627180"/>
              <a:ext cx="989839" cy="994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i="1" sz="6000">
                  <a:solidFill>
                    <a:schemeClr val="accent6"/>
                  </a:solidFill>
                </a:defRPr>
              </a:lvl1pPr>
            </a:lstStyle>
            <a:p>
              <a:pPr/>
              <a:r>
                <a:t>g   </a:t>
              </a:r>
            </a:p>
          </p:txBody>
        </p:sp>
        <p:grpSp>
          <p:nvGrpSpPr>
            <p:cNvPr id="226" name="群組"/>
            <p:cNvGrpSpPr/>
            <p:nvPr/>
          </p:nvGrpSpPr>
          <p:grpSpPr>
            <a:xfrm>
              <a:off x="-1" y="0"/>
              <a:ext cx="7753074" cy="4536240"/>
              <a:chOff x="0" y="0"/>
              <a:chExt cx="7753072" cy="4536239"/>
            </a:xfrm>
          </p:grpSpPr>
          <p:sp>
            <p:nvSpPr>
              <p:cNvPr id="218" name="線條"/>
              <p:cNvSpPr/>
              <p:nvPr/>
            </p:nvSpPr>
            <p:spPr>
              <a:xfrm>
                <a:off x="4607685" y="2299113"/>
                <a:ext cx="583313" cy="6971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530" fill="norm" stroke="1" extrusionOk="0">
                    <a:moveTo>
                      <a:pt x="6369" y="0"/>
                    </a:moveTo>
                    <a:cubicBezTo>
                      <a:pt x="4464" y="160"/>
                      <a:pt x="2718" y="962"/>
                      <a:pt x="1529" y="2224"/>
                    </a:cubicBezTo>
                    <a:cubicBezTo>
                      <a:pt x="302" y="3526"/>
                      <a:pt x="-221" y="5201"/>
                      <a:pt x="86" y="6842"/>
                    </a:cubicBezTo>
                    <a:cubicBezTo>
                      <a:pt x="2120" y="9920"/>
                      <a:pt x="6810" y="10933"/>
                      <a:pt x="10358" y="9061"/>
                    </a:cubicBezTo>
                    <a:cubicBezTo>
                      <a:pt x="12040" y="8174"/>
                      <a:pt x="13171" y="6708"/>
                      <a:pt x="13449" y="5055"/>
                    </a:cubicBezTo>
                    <a:cubicBezTo>
                      <a:pt x="10791" y="4677"/>
                      <a:pt x="8101" y="5560"/>
                      <a:pt x="6451" y="7353"/>
                    </a:cubicBezTo>
                    <a:cubicBezTo>
                      <a:pt x="4857" y="9085"/>
                      <a:pt x="4486" y="11401"/>
                      <a:pt x="5478" y="13427"/>
                    </a:cubicBezTo>
                    <a:cubicBezTo>
                      <a:pt x="6228" y="17976"/>
                      <a:pt x="12799" y="19892"/>
                      <a:pt x="16739" y="16709"/>
                    </a:cubicBezTo>
                    <a:cubicBezTo>
                      <a:pt x="18220" y="15513"/>
                      <a:pt x="18544" y="13626"/>
                      <a:pt x="17061" y="12777"/>
                    </a:cubicBezTo>
                    <a:cubicBezTo>
                      <a:pt x="15498" y="11883"/>
                      <a:pt x="13575" y="13009"/>
                      <a:pt x="12457" y="14563"/>
                    </a:cubicBezTo>
                    <a:cubicBezTo>
                      <a:pt x="11318" y="16146"/>
                      <a:pt x="10560" y="17949"/>
                      <a:pt x="11548" y="19453"/>
                    </a:cubicBezTo>
                    <a:cubicBezTo>
                      <a:pt x="12516" y="20925"/>
                      <a:pt x="14448" y="21420"/>
                      <a:pt x="16252" y="21513"/>
                    </a:cubicBezTo>
                    <a:cubicBezTo>
                      <a:pt x="17952" y="21600"/>
                      <a:pt x="19695" y="21357"/>
                      <a:pt x="21379" y="20711"/>
                    </a:cubicBezTo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線條"/>
              <p:cNvSpPr/>
              <p:nvPr/>
            </p:nvSpPr>
            <p:spPr>
              <a:xfrm>
                <a:off x="-1" y="780004"/>
                <a:ext cx="4201547" cy="2689018"/>
              </a:xfrm>
              <a:prstGeom prst="line">
                <a:avLst/>
              </a:prstGeom>
              <a:noFill/>
              <a:ln w="25400" cap="flat">
                <a:solidFill>
                  <a:srgbClr val="A9A9A9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線條"/>
              <p:cNvSpPr/>
              <p:nvPr/>
            </p:nvSpPr>
            <p:spPr>
              <a:xfrm>
                <a:off x="264334" y="-1"/>
                <a:ext cx="4206628" cy="1595454"/>
              </a:xfrm>
              <a:prstGeom prst="line">
                <a:avLst/>
              </a:prstGeom>
              <a:noFill/>
              <a:ln w="25400" cap="flat">
                <a:solidFill>
                  <a:srgbClr val="A9A9A9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u"/>
              <p:cNvSpPr/>
              <p:nvPr/>
            </p:nvSpPr>
            <p:spPr>
              <a:xfrm>
                <a:off x="4048449" y="1593580"/>
                <a:ext cx="823430" cy="806458"/>
              </a:xfrm>
              <a:prstGeom prst="ellipse">
                <a:avLst/>
              </a:prstGeom>
              <a:gradFill flip="none" rotWithShape="1">
                <a:gsLst>
                  <a:gs pos="36634">
                    <a:srgbClr val="0BFA0C"/>
                  </a:gs>
                  <a:gs pos="95423">
                    <a:srgbClr val="000000"/>
                  </a:gs>
                </a:gsLst>
                <a:path path="shape">
                  <a:fillToRect l="69495" t="73432" r="30504" b="26567"/>
                </a:path>
              </a:gra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pPr/>
                <a:r>
                  <a:t>u</a:t>
                </a:r>
              </a:p>
            </p:txBody>
          </p:sp>
          <p:sp>
            <p:nvSpPr>
              <p:cNvPr id="222" name="線條"/>
              <p:cNvSpPr/>
              <p:nvPr/>
            </p:nvSpPr>
            <p:spPr>
              <a:xfrm>
                <a:off x="3840580" y="2299117"/>
                <a:ext cx="583497" cy="6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530" fill="norm" stroke="1" extrusionOk="0">
                    <a:moveTo>
                      <a:pt x="15010" y="0"/>
                    </a:moveTo>
                    <a:cubicBezTo>
                      <a:pt x="16915" y="160"/>
                      <a:pt x="18661" y="962"/>
                      <a:pt x="19850" y="2224"/>
                    </a:cubicBezTo>
                    <a:cubicBezTo>
                      <a:pt x="21077" y="3526"/>
                      <a:pt x="21600" y="5201"/>
                      <a:pt x="21293" y="6842"/>
                    </a:cubicBezTo>
                    <a:cubicBezTo>
                      <a:pt x="19259" y="9920"/>
                      <a:pt x="14569" y="10933"/>
                      <a:pt x="11021" y="9061"/>
                    </a:cubicBezTo>
                    <a:cubicBezTo>
                      <a:pt x="9339" y="8174"/>
                      <a:pt x="8208" y="6708"/>
                      <a:pt x="7930" y="5055"/>
                    </a:cubicBezTo>
                    <a:cubicBezTo>
                      <a:pt x="10588" y="4677"/>
                      <a:pt x="13278" y="5560"/>
                      <a:pt x="14928" y="7353"/>
                    </a:cubicBezTo>
                    <a:cubicBezTo>
                      <a:pt x="16522" y="9085"/>
                      <a:pt x="16893" y="11401"/>
                      <a:pt x="15901" y="13427"/>
                    </a:cubicBezTo>
                    <a:cubicBezTo>
                      <a:pt x="15151" y="17976"/>
                      <a:pt x="8580" y="19892"/>
                      <a:pt x="4640" y="16709"/>
                    </a:cubicBezTo>
                    <a:cubicBezTo>
                      <a:pt x="3159" y="15513"/>
                      <a:pt x="2835" y="13626"/>
                      <a:pt x="4318" y="12777"/>
                    </a:cubicBezTo>
                    <a:cubicBezTo>
                      <a:pt x="5881" y="11883"/>
                      <a:pt x="7804" y="13009"/>
                      <a:pt x="8922" y="14563"/>
                    </a:cubicBezTo>
                    <a:cubicBezTo>
                      <a:pt x="10061" y="16146"/>
                      <a:pt x="10819" y="17949"/>
                      <a:pt x="9831" y="19453"/>
                    </a:cubicBezTo>
                    <a:cubicBezTo>
                      <a:pt x="8863" y="20925"/>
                      <a:pt x="6931" y="21420"/>
                      <a:pt x="5127" y="21513"/>
                    </a:cubicBezTo>
                    <a:cubicBezTo>
                      <a:pt x="3427" y="21600"/>
                      <a:pt x="1684" y="21357"/>
                      <a:pt x="0" y="20712"/>
                    </a:cubicBezTo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線條"/>
              <p:cNvSpPr/>
              <p:nvPr/>
            </p:nvSpPr>
            <p:spPr>
              <a:xfrm rot="4090560">
                <a:off x="4186323" y="2950625"/>
                <a:ext cx="579295" cy="781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530" fill="norm" stroke="1" extrusionOk="0">
                    <a:moveTo>
                      <a:pt x="15010" y="0"/>
                    </a:moveTo>
                    <a:cubicBezTo>
                      <a:pt x="16915" y="160"/>
                      <a:pt x="18661" y="962"/>
                      <a:pt x="19850" y="2224"/>
                    </a:cubicBezTo>
                    <a:cubicBezTo>
                      <a:pt x="21077" y="3526"/>
                      <a:pt x="21600" y="5201"/>
                      <a:pt x="21293" y="6842"/>
                    </a:cubicBezTo>
                    <a:cubicBezTo>
                      <a:pt x="19259" y="9920"/>
                      <a:pt x="14569" y="10933"/>
                      <a:pt x="11021" y="9061"/>
                    </a:cubicBezTo>
                    <a:cubicBezTo>
                      <a:pt x="9339" y="8174"/>
                      <a:pt x="8208" y="6708"/>
                      <a:pt x="7930" y="5055"/>
                    </a:cubicBezTo>
                    <a:cubicBezTo>
                      <a:pt x="10588" y="4677"/>
                      <a:pt x="13278" y="5560"/>
                      <a:pt x="14928" y="7353"/>
                    </a:cubicBezTo>
                    <a:cubicBezTo>
                      <a:pt x="16522" y="9085"/>
                      <a:pt x="16893" y="11401"/>
                      <a:pt x="15901" y="13427"/>
                    </a:cubicBezTo>
                    <a:cubicBezTo>
                      <a:pt x="15151" y="17976"/>
                      <a:pt x="8580" y="19892"/>
                      <a:pt x="4640" y="16709"/>
                    </a:cubicBezTo>
                    <a:cubicBezTo>
                      <a:pt x="3159" y="15513"/>
                      <a:pt x="2835" y="13626"/>
                      <a:pt x="4318" y="12777"/>
                    </a:cubicBezTo>
                    <a:cubicBezTo>
                      <a:pt x="5881" y="11883"/>
                      <a:pt x="7804" y="13009"/>
                      <a:pt x="8922" y="14563"/>
                    </a:cubicBezTo>
                    <a:cubicBezTo>
                      <a:pt x="10061" y="16146"/>
                      <a:pt x="10819" y="17949"/>
                      <a:pt x="9831" y="19453"/>
                    </a:cubicBezTo>
                    <a:cubicBezTo>
                      <a:pt x="8863" y="20925"/>
                      <a:pt x="6931" y="21420"/>
                      <a:pt x="5127" y="21513"/>
                    </a:cubicBezTo>
                    <a:cubicBezTo>
                      <a:pt x="3427" y="21600"/>
                      <a:pt x="1684" y="21357"/>
                      <a:pt x="0" y="20712"/>
                    </a:cubicBezTo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" name="u"/>
              <p:cNvSpPr/>
              <p:nvPr/>
            </p:nvSpPr>
            <p:spPr>
              <a:xfrm>
                <a:off x="3415676" y="2792051"/>
                <a:ext cx="823429" cy="806457"/>
              </a:xfrm>
              <a:prstGeom prst="ellipse">
                <a:avLst/>
              </a:prstGeom>
              <a:gradFill flip="none" rotWithShape="1">
                <a:gsLst>
                  <a:gs pos="36596">
                    <a:srgbClr val="FA3324"/>
                  </a:gs>
                  <a:gs pos="95423">
                    <a:srgbClr val="000000"/>
                  </a:gs>
                </a:gsLst>
                <a:path path="shape">
                  <a:fillToRect l="69495" t="73432" r="30504" b="26567"/>
                </a:path>
              </a:gra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pPr/>
                <a:r>
                  <a:t>u</a:t>
                </a:r>
              </a:p>
            </p:txBody>
          </p:sp>
          <p:sp>
            <p:nvSpPr>
              <p:cNvPr id="225" name="p (Mass: 938.2MeV, charge:+1)"/>
              <p:cNvSpPr txBox="1"/>
              <p:nvPr/>
            </p:nvSpPr>
            <p:spPr>
              <a:xfrm>
                <a:off x="2038173" y="3963418"/>
                <a:ext cx="5714900" cy="5728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/>
                </a:lvl1pPr>
              </a:lstStyle>
              <a:p>
                <a:pPr/>
                <a:r>
                  <a:t>p (Mass: 938.2MeV, charge:+1)</a:t>
                </a:r>
              </a:p>
            </p:txBody>
          </p:sp>
        </p:grpSp>
      </p:grpSp>
      <p:grpSp>
        <p:nvGrpSpPr>
          <p:cNvPr id="230" name="群組"/>
          <p:cNvGrpSpPr/>
          <p:nvPr/>
        </p:nvGrpSpPr>
        <p:grpSpPr>
          <a:xfrm>
            <a:off x="16448147" y="675680"/>
            <a:ext cx="1268520" cy="1518047"/>
            <a:chOff x="0" y="0"/>
            <a:chExt cx="1268518" cy="1518045"/>
          </a:xfrm>
        </p:grpSpPr>
        <p:sp>
          <p:nvSpPr>
            <p:cNvPr id="228" name="方程式"/>
            <p:cNvSpPr txBox="1"/>
            <p:nvPr/>
          </p:nvSpPr>
          <p:spPr>
            <a:xfrm>
              <a:off x="448026" y="0"/>
              <a:ext cx="820492" cy="4387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f>
                      <m:fPr>
                        <m:ctrlPr>
                          <a:rPr xmlns:a="http://schemas.openxmlformats.org/drawingml/2006/main" sz="5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  <m:type m:val="lin"/>
                      </m:fPr>
                      <m:num>
                        <m:r>
                          <a:rPr xmlns:a="http://schemas.openxmlformats.org/drawingml/2006/main" sz="5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xmlns:a="http://schemas.openxmlformats.org/drawingml/2006/main" sz="5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m:oMathPara>
              </a14:m>
              <a:endParaRPr sz="5000">
                <a:solidFill>
                  <a:srgbClr val="FFFFFF"/>
                </a:solidFill>
              </a:endParaRPr>
            </a:p>
          </p:txBody>
        </p:sp>
        <p:sp>
          <p:nvSpPr>
            <p:cNvPr id="229" name="方程式"/>
            <p:cNvSpPr txBox="1"/>
            <p:nvPr/>
          </p:nvSpPr>
          <p:spPr>
            <a:xfrm>
              <a:off x="0" y="1079260"/>
              <a:ext cx="1268519" cy="4387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m:oMathPara>
              </a14:m>
              <a:endParaRPr sz="5000">
                <a:solidFill>
                  <a:srgbClr val="FFFFFF"/>
                </a:solidFill>
              </a:endParaRPr>
            </a:p>
          </p:txBody>
        </p:sp>
      </p:grpSp>
      <p:grpSp>
        <p:nvGrpSpPr>
          <p:cNvPr id="233" name="群組"/>
          <p:cNvGrpSpPr/>
          <p:nvPr/>
        </p:nvGrpSpPr>
        <p:grpSpPr>
          <a:xfrm>
            <a:off x="16742187" y="2553337"/>
            <a:ext cx="2477633" cy="994665"/>
            <a:chOff x="0" y="0"/>
            <a:chExt cx="2477632" cy="994664"/>
          </a:xfrm>
        </p:grpSpPr>
        <p:sp>
          <p:nvSpPr>
            <p:cNvPr id="231" name="e"/>
            <p:cNvSpPr txBox="1"/>
            <p:nvPr/>
          </p:nvSpPr>
          <p:spPr>
            <a:xfrm>
              <a:off x="1742302" y="-1"/>
              <a:ext cx="735331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>
                  <a:solidFill>
                    <a:schemeClr val="accent4">
                      <a:hueOff val="475731"/>
                      <a:satOff val="-4338"/>
                      <a:lumOff val="10182"/>
                    </a:schemeClr>
                  </a:solidFill>
                </a:defRPr>
              </a:lvl1pPr>
            </a:lstStyle>
            <a:p>
              <a:pPr/>
              <a:r>
                <a:t>e </a:t>
              </a:r>
            </a:p>
          </p:txBody>
        </p:sp>
        <p:sp>
          <p:nvSpPr>
            <p:cNvPr id="232" name="方程式"/>
            <p:cNvSpPr txBox="1"/>
            <p:nvPr/>
          </p:nvSpPr>
          <p:spPr>
            <a:xfrm>
              <a:off x="0" y="360066"/>
              <a:ext cx="680438" cy="429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m:oMathPara>
              </a14:m>
              <a:endParaRPr sz="50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nodeType="with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" grpId="8"/>
      <p:bldP build="whole" bldLvl="1" animBg="1" rev="0" advAuto="0" spid="198" grpId="14"/>
      <p:bldP build="whole" bldLvl="1" animBg="1" rev="0" advAuto="0" spid="175" grpId="3"/>
      <p:bldP build="p" bldLvl="5" animBg="1" rev="0" advAuto="0" spid="176" grpId="4"/>
      <p:bldP build="whole" bldLvl="1" animBg="1" rev="0" advAuto="0" spid="204" grpId="12"/>
      <p:bldP build="whole" bldLvl="1" animBg="1" rev="0" advAuto="0" spid="201" grpId="7"/>
      <p:bldP build="whole" bldLvl="1" animBg="1" rev="0" advAuto="0" spid="171" grpId="2"/>
      <p:bldP build="whole" bldLvl="1" animBg="1" rev="0" advAuto="0" spid="230" grpId="10"/>
      <p:bldP build="whole" bldLvl="1" animBg="1" rev="0" advAuto="0" spid="215" grpId="9"/>
      <p:bldP build="whole" bldLvl="1" animBg="1" rev="0" advAuto="0" spid="177" grpId="1"/>
      <p:bldP build="whole" bldLvl="1" animBg="1" rev="0" advAuto="0" spid="180" grpId="6"/>
      <p:bldP build="whole" bldLvl="1" animBg="1" rev="0" advAuto="0" spid="233" grpId="5"/>
      <p:bldP build="whole" bldLvl="1" animBg="1" rev="0" advAuto="0" spid="191" grpId="11"/>
      <p:bldP build="whole" bldLvl="1" animBg="1" rev="0" advAuto="0" spid="227" grpId="1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Puzzles &amp; next step"/>
          <p:cNvSpPr txBox="1"/>
          <p:nvPr/>
        </p:nvSpPr>
        <p:spPr>
          <a:xfrm>
            <a:off x="1305102" y="1021447"/>
            <a:ext cx="21773796" cy="1288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8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Puzzles &amp; next step</a:t>
            </a:r>
          </a:p>
        </p:txBody>
      </p:sp>
      <p:sp>
        <p:nvSpPr>
          <p:cNvPr id="855" name="IV. ANITA"/>
          <p:cNvSpPr txBox="1"/>
          <p:nvPr/>
        </p:nvSpPr>
        <p:spPr>
          <a:xfrm>
            <a:off x="-19848" y="34810"/>
            <a:ext cx="12147326" cy="135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6C6C6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IV. ANITA</a:t>
            </a:r>
          </a:p>
        </p:txBody>
      </p:sp>
      <p:pic>
        <p:nvPicPr>
          <p:cNvPr id="856" name="截圖 2020-11-25 上午4.39.49.png" descr="截圖 2020-11-25 上午4.39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66089" y="1195178"/>
            <a:ext cx="13250408" cy="12294849"/>
          </a:xfrm>
          <a:prstGeom prst="rect">
            <a:avLst/>
          </a:prstGeom>
          <a:ln w="12700">
            <a:miter lim="400000"/>
          </a:ln>
        </p:spPr>
      </p:pic>
      <p:sp>
        <p:nvSpPr>
          <p:cNvPr id="857" name="The Payload for Ultrahigh Energy Observations…"/>
          <p:cNvSpPr txBox="1"/>
          <p:nvPr/>
        </p:nvSpPr>
        <p:spPr>
          <a:xfrm>
            <a:off x="3905302" y="8097352"/>
            <a:ext cx="13397231" cy="1607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The Payload for Ultrahigh Energy Observations</a:t>
            </a:r>
          </a:p>
          <a:p>
            <a:pPr>
              <a:defRPr sz="5000"/>
            </a:pPr>
            <a:r>
              <a:t> (PUEO)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I. What are neutrinos"/>
          <p:cNvSpPr txBox="1"/>
          <p:nvPr/>
        </p:nvSpPr>
        <p:spPr>
          <a:xfrm>
            <a:off x="-19848" y="34810"/>
            <a:ext cx="5999143" cy="135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6C6C6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I. What are neutrinos </a:t>
            </a:r>
          </a:p>
        </p:txBody>
      </p:sp>
      <p:grpSp>
        <p:nvGrpSpPr>
          <p:cNvPr id="238" name="群組"/>
          <p:cNvGrpSpPr/>
          <p:nvPr/>
        </p:nvGrpSpPr>
        <p:grpSpPr>
          <a:xfrm>
            <a:off x="18447515" y="398526"/>
            <a:ext cx="778003" cy="2073140"/>
            <a:chOff x="0" y="0"/>
            <a:chExt cx="778001" cy="2073139"/>
          </a:xfrm>
        </p:grpSpPr>
        <p:sp>
          <p:nvSpPr>
            <p:cNvPr id="236" name="u"/>
            <p:cNvSpPr txBox="1"/>
            <p:nvPr/>
          </p:nvSpPr>
          <p:spPr>
            <a:xfrm>
              <a:off x="14097" y="-1"/>
              <a:ext cx="749809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u </a:t>
              </a:r>
            </a:p>
          </p:txBody>
        </p:sp>
        <p:sp>
          <p:nvSpPr>
            <p:cNvPr id="237" name="d"/>
            <p:cNvSpPr txBox="1"/>
            <p:nvPr/>
          </p:nvSpPr>
          <p:spPr>
            <a:xfrm>
              <a:off x="-1" y="1078474"/>
              <a:ext cx="778003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d </a:t>
              </a:r>
            </a:p>
          </p:txBody>
        </p:sp>
      </p:grpSp>
      <p:grpSp>
        <p:nvGrpSpPr>
          <p:cNvPr id="245" name="群組"/>
          <p:cNvGrpSpPr/>
          <p:nvPr/>
        </p:nvGrpSpPr>
        <p:grpSpPr>
          <a:xfrm>
            <a:off x="19339653" y="398526"/>
            <a:ext cx="2139128" cy="3103130"/>
            <a:chOff x="0" y="0"/>
            <a:chExt cx="2139126" cy="3103129"/>
          </a:xfrm>
        </p:grpSpPr>
        <p:sp>
          <p:nvSpPr>
            <p:cNvPr id="239" name="方程式"/>
            <p:cNvSpPr txBox="1"/>
            <p:nvPr/>
          </p:nvSpPr>
          <p:spPr>
            <a:xfrm>
              <a:off x="390406" y="2531451"/>
              <a:ext cx="466180" cy="5716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7100" i="1">
                        <a:solidFill>
                          <a:srgbClr val="FAE232"/>
                        </a:solidFill>
                        <a:latin typeface="Cambria Math" panose="02040503050406030204" pitchFamily="18" charset="0"/>
                      </a:rPr>
                      <m:t>μ</m:t>
                    </m:r>
                  </m:oMath>
                </m:oMathPara>
              </a14:m>
              <a:endParaRPr sz="7100">
                <a:solidFill>
                  <a:srgbClr val="FAE232"/>
                </a:solidFill>
              </a:endParaRPr>
            </a:p>
          </p:txBody>
        </p:sp>
        <p:sp>
          <p:nvSpPr>
            <p:cNvPr id="240" name="方程式"/>
            <p:cNvSpPr txBox="1"/>
            <p:nvPr/>
          </p:nvSpPr>
          <p:spPr>
            <a:xfrm>
              <a:off x="1366824" y="2531451"/>
              <a:ext cx="374206" cy="3967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7100" i="1">
                        <a:solidFill>
                          <a:srgbClr val="FAE232"/>
                        </a:solidFill>
                        <a:latin typeface="Cambria Math" panose="02040503050406030204" pitchFamily="18" charset="0"/>
                      </a:rPr>
                      <m:t>τ</m:t>
                    </m:r>
                  </m:oMath>
                </m:oMathPara>
              </a14:m>
              <a:endParaRPr sz="7100">
                <a:solidFill>
                  <a:srgbClr val="FAE232"/>
                </a:solidFill>
              </a:endParaRPr>
            </a:p>
          </p:txBody>
        </p:sp>
        <p:sp>
          <p:nvSpPr>
            <p:cNvPr id="241" name="c"/>
            <p:cNvSpPr txBox="1"/>
            <p:nvPr/>
          </p:nvSpPr>
          <p:spPr>
            <a:xfrm>
              <a:off x="28357" y="-1"/>
              <a:ext cx="1159003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c   </a:t>
              </a:r>
            </a:p>
          </p:txBody>
        </p:sp>
        <p:sp>
          <p:nvSpPr>
            <p:cNvPr id="242" name="s"/>
            <p:cNvSpPr txBox="1"/>
            <p:nvPr/>
          </p:nvSpPr>
          <p:spPr>
            <a:xfrm>
              <a:off x="0" y="1078475"/>
              <a:ext cx="1116331" cy="994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s   </a:t>
              </a:r>
            </a:p>
          </p:txBody>
        </p:sp>
        <p:sp>
          <p:nvSpPr>
            <p:cNvPr id="243" name="t"/>
            <p:cNvSpPr txBox="1"/>
            <p:nvPr/>
          </p:nvSpPr>
          <p:spPr>
            <a:xfrm>
              <a:off x="1043370" y="-1"/>
              <a:ext cx="989839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t   </a:t>
              </a:r>
            </a:p>
          </p:txBody>
        </p:sp>
        <p:sp>
          <p:nvSpPr>
            <p:cNvPr id="244" name="b"/>
            <p:cNvSpPr txBox="1"/>
            <p:nvPr/>
          </p:nvSpPr>
          <p:spPr>
            <a:xfrm>
              <a:off x="937452" y="1078475"/>
              <a:ext cx="1201675" cy="994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b   </a:t>
              </a:r>
            </a:p>
          </p:txBody>
        </p:sp>
      </p:grpSp>
      <p:grpSp>
        <p:nvGrpSpPr>
          <p:cNvPr id="248" name="群組"/>
          <p:cNvGrpSpPr/>
          <p:nvPr/>
        </p:nvGrpSpPr>
        <p:grpSpPr>
          <a:xfrm>
            <a:off x="18076167" y="252315"/>
            <a:ext cx="5233434" cy="3698037"/>
            <a:chOff x="0" y="0"/>
            <a:chExt cx="5233432" cy="3698036"/>
          </a:xfrm>
        </p:grpSpPr>
        <p:sp>
          <p:nvSpPr>
            <p:cNvPr id="246" name="方程式"/>
            <p:cNvSpPr txBox="1"/>
            <p:nvPr/>
          </p:nvSpPr>
          <p:spPr>
            <a:xfrm>
              <a:off x="4427193" y="2635489"/>
              <a:ext cx="314735" cy="4810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900" i="1">
                        <a:solidFill>
                          <a:srgbClr val="17E7CE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m:oMathPara>
              </a14:m>
              <a:endParaRPr sz="5900">
                <a:solidFill>
                  <a:srgbClr val="18E7CF"/>
                </a:solidFill>
              </a:endParaRPr>
            </a:p>
          </p:txBody>
        </p:sp>
        <p:sp>
          <p:nvSpPr>
            <p:cNvPr id="247" name="圓角矩形"/>
            <p:cNvSpPr/>
            <p:nvPr/>
          </p:nvSpPr>
          <p:spPr>
            <a:xfrm>
              <a:off x="0" y="0"/>
              <a:ext cx="5233433" cy="3698037"/>
            </a:xfrm>
            <a:prstGeom prst="roundRect">
              <a:avLst>
                <a:gd name="adj" fmla="val 13600"/>
              </a:avLst>
            </a:prstGeom>
            <a:noFill/>
            <a:ln w="12700" cap="flat">
              <a:solidFill>
                <a:schemeClr val="accent2">
                  <a:hueOff val="-206910"/>
                  <a:satOff val="-12829"/>
                  <a:lumOff val="16238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251" name="群組"/>
          <p:cNvGrpSpPr/>
          <p:nvPr/>
        </p:nvGrpSpPr>
        <p:grpSpPr>
          <a:xfrm>
            <a:off x="18357977" y="431147"/>
            <a:ext cx="4202749" cy="2129890"/>
            <a:chOff x="0" y="0"/>
            <a:chExt cx="4202748" cy="2129889"/>
          </a:xfrm>
        </p:grpSpPr>
        <p:sp>
          <p:nvSpPr>
            <p:cNvPr id="249" name="g"/>
            <p:cNvSpPr txBox="1"/>
            <p:nvPr/>
          </p:nvSpPr>
          <p:spPr>
            <a:xfrm>
              <a:off x="2979342" y="475886"/>
              <a:ext cx="1187197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>
                  <a:solidFill>
                    <a:schemeClr val="accent6"/>
                  </a:solidFill>
                </a:defRPr>
              </a:lvl1pPr>
            </a:lstStyle>
            <a:p>
              <a:pPr/>
              <a:r>
                <a:t>g   </a:t>
              </a:r>
            </a:p>
          </p:txBody>
        </p:sp>
        <p:sp>
          <p:nvSpPr>
            <p:cNvPr id="250" name="圓角矩形"/>
            <p:cNvSpPr/>
            <p:nvPr/>
          </p:nvSpPr>
          <p:spPr>
            <a:xfrm>
              <a:off x="0" y="0"/>
              <a:ext cx="4202749" cy="2129890"/>
            </a:xfrm>
            <a:prstGeom prst="roundRect">
              <a:avLst>
                <a:gd name="adj" fmla="val 15995"/>
              </a:avLst>
            </a:prstGeom>
            <a:noFill/>
            <a:ln w="12700" cap="flat">
              <a:solidFill>
                <a:schemeClr val="accent6">
                  <a:satOff val="15236"/>
                  <a:lumOff val="17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252" name="Energy…"/>
          <p:cNvSpPr txBox="1"/>
          <p:nvPr/>
        </p:nvSpPr>
        <p:spPr>
          <a:xfrm>
            <a:off x="8088072" y="8935832"/>
            <a:ext cx="5709349" cy="4200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400" indent="-406400" algn="l">
              <a:buSzPct val="123000"/>
              <a:buChar char="•"/>
              <a:defRPr sz="4500"/>
            </a:pPr>
            <a:r>
              <a:t>Energy</a:t>
            </a:r>
          </a:p>
          <a:p>
            <a:pPr marL="406400" indent="-406400" algn="l">
              <a:buSzPct val="123000"/>
              <a:buChar char="•"/>
              <a:defRPr sz="4500"/>
            </a:pPr>
            <a:r>
              <a:t>Momentum</a:t>
            </a:r>
          </a:p>
          <a:p>
            <a:pPr marL="406400" indent="-406400" algn="l">
              <a:buSzPct val="123000"/>
              <a:buChar char="•"/>
              <a:defRPr sz="4500"/>
            </a:pPr>
            <a:r>
              <a:t>Angular momentum </a:t>
            </a:r>
          </a:p>
          <a:p>
            <a:pPr marL="406400" indent="-406400" algn="l">
              <a:buSzPct val="123000"/>
              <a:buChar char="•"/>
              <a:defRPr sz="4500"/>
            </a:pPr>
            <a:r>
              <a:t>Spin</a:t>
            </a:r>
          </a:p>
          <a:p>
            <a:pPr marL="406400" indent="-406400" algn="l">
              <a:buSzPct val="123000"/>
              <a:buChar char="•"/>
              <a:defRPr sz="4500"/>
            </a:pPr>
            <a:r>
              <a:t>Lepton number</a:t>
            </a:r>
          </a:p>
          <a:p>
            <a:pPr marL="406400" indent="-406400" algn="l">
              <a:buSzPct val="123000"/>
              <a:buChar char="•"/>
              <a:defRPr sz="4500"/>
            </a:pPr>
            <a:r>
              <a:t>Baryon number</a:t>
            </a:r>
          </a:p>
        </p:txBody>
      </p:sp>
      <p:grpSp>
        <p:nvGrpSpPr>
          <p:cNvPr id="255" name="群組"/>
          <p:cNvGrpSpPr/>
          <p:nvPr/>
        </p:nvGrpSpPr>
        <p:grpSpPr>
          <a:xfrm>
            <a:off x="16448147" y="675680"/>
            <a:ext cx="1268520" cy="1518047"/>
            <a:chOff x="0" y="0"/>
            <a:chExt cx="1268518" cy="1518045"/>
          </a:xfrm>
        </p:grpSpPr>
        <p:sp>
          <p:nvSpPr>
            <p:cNvPr id="253" name="方程式"/>
            <p:cNvSpPr txBox="1"/>
            <p:nvPr/>
          </p:nvSpPr>
          <p:spPr>
            <a:xfrm>
              <a:off x="448026" y="0"/>
              <a:ext cx="820492" cy="4387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f>
                      <m:fPr>
                        <m:ctrlPr>
                          <a:rPr xmlns:a="http://schemas.openxmlformats.org/drawingml/2006/main" sz="5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  <m:type m:val="lin"/>
                      </m:fPr>
                      <m:num>
                        <m:r>
                          <a:rPr xmlns:a="http://schemas.openxmlformats.org/drawingml/2006/main" sz="5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xmlns:a="http://schemas.openxmlformats.org/drawingml/2006/main" sz="5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m:oMathPara>
              </a14:m>
              <a:endParaRPr sz="5000">
                <a:solidFill>
                  <a:srgbClr val="FFFFFF"/>
                </a:solidFill>
              </a:endParaRPr>
            </a:p>
          </p:txBody>
        </p:sp>
        <p:sp>
          <p:nvSpPr>
            <p:cNvPr id="254" name="方程式"/>
            <p:cNvSpPr txBox="1"/>
            <p:nvPr/>
          </p:nvSpPr>
          <p:spPr>
            <a:xfrm>
              <a:off x="0" y="1079260"/>
              <a:ext cx="1268519" cy="4387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m:oMathPara>
              </a14:m>
              <a:endParaRPr sz="5000">
                <a:solidFill>
                  <a:srgbClr val="FFFFFF"/>
                </a:solidFill>
              </a:endParaRPr>
            </a:p>
          </p:txBody>
        </p:sp>
      </p:grpSp>
      <p:grpSp>
        <p:nvGrpSpPr>
          <p:cNvPr id="258" name="群組"/>
          <p:cNvGrpSpPr/>
          <p:nvPr/>
        </p:nvGrpSpPr>
        <p:grpSpPr>
          <a:xfrm>
            <a:off x="16742187" y="2553337"/>
            <a:ext cx="2477633" cy="994665"/>
            <a:chOff x="0" y="0"/>
            <a:chExt cx="2477632" cy="994664"/>
          </a:xfrm>
        </p:grpSpPr>
        <p:sp>
          <p:nvSpPr>
            <p:cNvPr id="256" name="e"/>
            <p:cNvSpPr txBox="1"/>
            <p:nvPr/>
          </p:nvSpPr>
          <p:spPr>
            <a:xfrm>
              <a:off x="1742302" y="-1"/>
              <a:ext cx="735331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>
                  <a:solidFill>
                    <a:schemeClr val="accent4">
                      <a:hueOff val="475731"/>
                      <a:satOff val="-4338"/>
                      <a:lumOff val="10182"/>
                    </a:schemeClr>
                  </a:solidFill>
                </a:defRPr>
              </a:lvl1pPr>
            </a:lstStyle>
            <a:p>
              <a:pPr/>
              <a:r>
                <a:t>e </a:t>
              </a:r>
            </a:p>
          </p:txBody>
        </p:sp>
        <p:sp>
          <p:nvSpPr>
            <p:cNvPr id="257" name="方程式"/>
            <p:cNvSpPr txBox="1"/>
            <p:nvPr/>
          </p:nvSpPr>
          <p:spPr>
            <a:xfrm>
              <a:off x="0" y="360066"/>
              <a:ext cx="680438" cy="429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m:oMathPara>
              </a14:m>
              <a:endParaRPr sz="5000">
                <a:solidFill>
                  <a:srgbClr val="FFFFFF"/>
                </a:solidFill>
              </a:endParaRPr>
            </a:p>
          </p:txBody>
        </p:sp>
      </p:grpSp>
      <p:sp>
        <p:nvSpPr>
          <p:cNvPr id="259" name="線條"/>
          <p:cNvSpPr/>
          <p:nvPr/>
        </p:nvSpPr>
        <p:spPr>
          <a:xfrm rot="19974921">
            <a:off x="3062814" y="5205694"/>
            <a:ext cx="510168" cy="918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03" h="21600" fill="norm" stroke="1" extrusionOk="0">
                <a:moveTo>
                  <a:pt x="1903" y="21600"/>
                </a:moveTo>
                <a:cubicBezTo>
                  <a:pt x="-615" y="20342"/>
                  <a:pt x="-638" y="17779"/>
                  <a:pt x="1857" y="16500"/>
                </a:cubicBezTo>
                <a:cubicBezTo>
                  <a:pt x="4821" y="14982"/>
                  <a:pt x="11261" y="15875"/>
                  <a:pt x="10908" y="12803"/>
                </a:cubicBezTo>
                <a:cubicBezTo>
                  <a:pt x="10718" y="11155"/>
                  <a:pt x="7543" y="10652"/>
                  <a:pt x="6855" y="9137"/>
                </a:cubicBezTo>
                <a:cubicBezTo>
                  <a:pt x="5900" y="7032"/>
                  <a:pt x="9337" y="5307"/>
                  <a:pt x="13314" y="5321"/>
                </a:cubicBezTo>
                <a:cubicBezTo>
                  <a:pt x="14969" y="5327"/>
                  <a:pt x="16735" y="5490"/>
                  <a:pt x="18081" y="4823"/>
                </a:cubicBezTo>
                <a:cubicBezTo>
                  <a:pt x="20962" y="3397"/>
                  <a:pt x="19792" y="295"/>
                  <a:pt x="16261" y="0"/>
                </a:cubicBez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0" name="方程式"/>
          <p:cNvSpPr txBox="1"/>
          <p:nvPr/>
        </p:nvSpPr>
        <p:spPr>
          <a:xfrm>
            <a:off x="3700817" y="5467151"/>
            <a:ext cx="266701" cy="40767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17E7CE"/>
                      </a:solidFill>
                      <a:latin typeface="Cambria Math" panose="02040503050406030204" pitchFamily="18" charset="0"/>
                    </a:rPr>
                    <m:t>γ</m:t>
                  </m:r>
                </m:oMath>
              </m:oMathPara>
            </a14:m>
            <a:endParaRPr sz="5000">
              <a:solidFill>
                <a:srgbClr val="18E7CF"/>
              </a:solidFill>
            </a:endParaRPr>
          </a:p>
        </p:txBody>
      </p:sp>
      <p:sp>
        <p:nvSpPr>
          <p:cNvPr id="261" name="線條"/>
          <p:cNvSpPr/>
          <p:nvPr/>
        </p:nvSpPr>
        <p:spPr>
          <a:xfrm>
            <a:off x="1997121" y="4499896"/>
            <a:ext cx="1263465" cy="566055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2" name="線條"/>
          <p:cNvSpPr/>
          <p:nvPr/>
        </p:nvSpPr>
        <p:spPr>
          <a:xfrm>
            <a:off x="3262188" y="6167339"/>
            <a:ext cx="1579436" cy="705236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3" name="線條"/>
          <p:cNvSpPr/>
          <p:nvPr/>
        </p:nvSpPr>
        <p:spPr>
          <a:xfrm flipV="1">
            <a:off x="1869329" y="6110637"/>
            <a:ext cx="1262348" cy="662406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4" name="線條"/>
          <p:cNvSpPr/>
          <p:nvPr/>
        </p:nvSpPr>
        <p:spPr>
          <a:xfrm flipV="1">
            <a:off x="3420906" y="4443194"/>
            <a:ext cx="1262348" cy="662407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5" name="線條"/>
          <p:cNvSpPr/>
          <p:nvPr/>
        </p:nvSpPr>
        <p:spPr>
          <a:xfrm flipV="1">
            <a:off x="1870420" y="6399324"/>
            <a:ext cx="771346" cy="369870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6" name="Møller scattering"/>
          <p:cNvSpPr txBox="1"/>
          <p:nvPr/>
        </p:nvSpPr>
        <p:spPr>
          <a:xfrm>
            <a:off x="1034185" y="7400604"/>
            <a:ext cx="4853306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Møller scattering</a:t>
            </a:r>
          </a:p>
        </p:txBody>
      </p:sp>
      <p:sp>
        <p:nvSpPr>
          <p:cNvPr id="267" name="Compton scattering"/>
          <p:cNvSpPr txBox="1"/>
          <p:nvPr/>
        </p:nvSpPr>
        <p:spPr>
          <a:xfrm>
            <a:off x="580795" y="11984351"/>
            <a:ext cx="5760086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Compton scattering</a:t>
            </a:r>
          </a:p>
        </p:txBody>
      </p:sp>
      <p:sp>
        <p:nvSpPr>
          <p:cNvPr id="268" name="線條"/>
          <p:cNvSpPr/>
          <p:nvPr/>
        </p:nvSpPr>
        <p:spPr>
          <a:xfrm rot="16010782">
            <a:off x="9340419" y="3556041"/>
            <a:ext cx="1097905" cy="1602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03" h="21600" fill="norm" stroke="1" extrusionOk="0">
                <a:moveTo>
                  <a:pt x="1903" y="21600"/>
                </a:moveTo>
                <a:cubicBezTo>
                  <a:pt x="-615" y="20342"/>
                  <a:pt x="-638" y="17779"/>
                  <a:pt x="1857" y="16500"/>
                </a:cubicBezTo>
                <a:cubicBezTo>
                  <a:pt x="4821" y="14982"/>
                  <a:pt x="11261" y="15875"/>
                  <a:pt x="10908" y="12803"/>
                </a:cubicBezTo>
                <a:cubicBezTo>
                  <a:pt x="10718" y="11155"/>
                  <a:pt x="7543" y="10652"/>
                  <a:pt x="6855" y="9137"/>
                </a:cubicBezTo>
                <a:cubicBezTo>
                  <a:pt x="5900" y="7032"/>
                  <a:pt x="9337" y="5307"/>
                  <a:pt x="13314" y="5321"/>
                </a:cubicBezTo>
                <a:cubicBezTo>
                  <a:pt x="14969" y="5327"/>
                  <a:pt x="16735" y="5490"/>
                  <a:pt x="18081" y="4823"/>
                </a:cubicBezTo>
                <a:cubicBezTo>
                  <a:pt x="20962" y="3397"/>
                  <a:pt x="19792" y="295"/>
                  <a:pt x="16261" y="0"/>
                </a:cubicBez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9" name="方程式"/>
          <p:cNvSpPr txBox="1"/>
          <p:nvPr/>
        </p:nvSpPr>
        <p:spPr>
          <a:xfrm>
            <a:off x="1410846" y="9467324"/>
            <a:ext cx="266701" cy="40767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17E7CE"/>
                      </a:solidFill>
                      <a:latin typeface="Cambria Math" panose="02040503050406030204" pitchFamily="18" charset="0"/>
                    </a:rPr>
                    <m:t>γ</m:t>
                  </m:r>
                </m:oMath>
              </m:oMathPara>
            </a14:m>
            <a:endParaRPr sz="5000">
              <a:solidFill>
                <a:srgbClr val="18E7CF"/>
              </a:solidFill>
            </a:endParaRPr>
          </a:p>
        </p:txBody>
      </p:sp>
      <p:sp>
        <p:nvSpPr>
          <p:cNvPr id="270" name="線條"/>
          <p:cNvSpPr/>
          <p:nvPr/>
        </p:nvSpPr>
        <p:spPr>
          <a:xfrm>
            <a:off x="2548911" y="11027437"/>
            <a:ext cx="1491323" cy="1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1" name="線條"/>
          <p:cNvSpPr/>
          <p:nvPr/>
        </p:nvSpPr>
        <p:spPr>
          <a:xfrm>
            <a:off x="3913020" y="11029753"/>
            <a:ext cx="1257651" cy="835529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2" name="線條"/>
          <p:cNvSpPr/>
          <p:nvPr/>
        </p:nvSpPr>
        <p:spPr>
          <a:xfrm flipV="1">
            <a:off x="1781254" y="11019214"/>
            <a:ext cx="792986" cy="792987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3" name="文字"/>
          <p:cNvSpPr txBox="1"/>
          <p:nvPr/>
        </p:nvSpPr>
        <p:spPr>
          <a:xfrm>
            <a:off x="4681720" y="3938467"/>
            <a:ext cx="999554" cy="833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4000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defRPr>
            </a:pPr>
            <a14:m>
              <m:oMath>
                <m:sSup>
                  <m:e>
                    <m:r>
                      <a:rPr xmlns:a="http://schemas.openxmlformats.org/drawingml/2006/main" sz="5200" i="1">
                        <a:solidFill>
                          <a:srgbClr val="FAE232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p>
                    <m:r>
                      <a:rPr xmlns:a="http://schemas.openxmlformats.org/drawingml/2006/main" sz="5200" i="1">
                        <a:solidFill>
                          <a:srgbClr val="FAE232"/>
                        </a:solidFill>
                        <a:latin typeface="Cambria Math" panose="02040503050406030204" pitchFamily="18" charset="0"/>
                      </a:rPr>
                      <m:t>-</m:t>
                    </m:r>
                  </m:sup>
                </m:sSup>
              </m:oMath>
            </a14:m>
            <a:r>
              <a:t>  </a:t>
            </a:r>
            <a:endParaRPr>
              <a:solidFill>
                <a:srgbClr val="FAE232"/>
              </a:solidFill>
            </a:endParaRPr>
          </a:p>
        </p:txBody>
      </p:sp>
      <p:sp>
        <p:nvSpPr>
          <p:cNvPr id="274" name="線條"/>
          <p:cNvSpPr/>
          <p:nvPr/>
        </p:nvSpPr>
        <p:spPr>
          <a:xfrm rot="11084694">
            <a:off x="3939464" y="9759585"/>
            <a:ext cx="680556" cy="11933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03" h="21600" fill="norm" stroke="1" extrusionOk="0">
                <a:moveTo>
                  <a:pt x="1903" y="21600"/>
                </a:moveTo>
                <a:cubicBezTo>
                  <a:pt x="-615" y="20342"/>
                  <a:pt x="-638" y="17779"/>
                  <a:pt x="1857" y="16500"/>
                </a:cubicBezTo>
                <a:cubicBezTo>
                  <a:pt x="4821" y="14982"/>
                  <a:pt x="11261" y="15875"/>
                  <a:pt x="10908" y="12803"/>
                </a:cubicBezTo>
                <a:cubicBezTo>
                  <a:pt x="10718" y="11155"/>
                  <a:pt x="7543" y="10652"/>
                  <a:pt x="6855" y="9137"/>
                </a:cubicBezTo>
                <a:cubicBezTo>
                  <a:pt x="5900" y="7032"/>
                  <a:pt x="9337" y="5307"/>
                  <a:pt x="13314" y="5321"/>
                </a:cubicBezTo>
                <a:cubicBezTo>
                  <a:pt x="14969" y="5327"/>
                  <a:pt x="16735" y="5490"/>
                  <a:pt x="18081" y="4823"/>
                </a:cubicBezTo>
                <a:cubicBezTo>
                  <a:pt x="20962" y="3397"/>
                  <a:pt x="19792" y="295"/>
                  <a:pt x="16261" y="0"/>
                </a:cubicBez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5" name="方程式"/>
          <p:cNvSpPr txBox="1"/>
          <p:nvPr/>
        </p:nvSpPr>
        <p:spPr>
          <a:xfrm>
            <a:off x="4858411" y="9752835"/>
            <a:ext cx="266701" cy="40767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17E7CE"/>
                      </a:solidFill>
                      <a:latin typeface="Cambria Math" panose="02040503050406030204" pitchFamily="18" charset="0"/>
                    </a:rPr>
                    <m:t>γ</m:t>
                  </m:r>
                </m:oMath>
              </m:oMathPara>
            </a14:m>
            <a:endParaRPr sz="5000">
              <a:solidFill>
                <a:srgbClr val="18E7CF"/>
              </a:solidFill>
            </a:endParaRPr>
          </a:p>
        </p:txBody>
      </p:sp>
      <p:sp>
        <p:nvSpPr>
          <p:cNvPr id="276" name="Pair production"/>
          <p:cNvSpPr txBox="1"/>
          <p:nvPr/>
        </p:nvSpPr>
        <p:spPr>
          <a:xfrm>
            <a:off x="8308617" y="7400604"/>
            <a:ext cx="4465956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Pair production</a:t>
            </a:r>
          </a:p>
        </p:txBody>
      </p:sp>
      <p:sp>
        <p:nvSpPr>
          <p:cNvPr id="277" name="線條"/>
          <p:cNvSpPr/>
          <p:nvPr/>
        </p:nvSpPr>
        <p:spPr>
          <a:xfrm rot="17402598">
            <a:off x="1834551" y="9966049"/>
            <a:ext cx="1097905" cy="9614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03" h="21600" fill="norm" stroke="1" extrusionOk="0">
                <a:moveTo>
                  <a:pt x="1903" y="21600"/>
                </a:moveTo>
                <a:cubicBezTo>
                  <a:pt x="-615" y="20342"/>
                  <a:pt x="-638" y="17779"/>
                  <a:pt x="1857" y="16500"/>
                </a:cubicBezTo>
                <a:cubicBezTo>
                  <a:pt x="4821" y="14982"/>
                  <a:pt x="11261" y="15875"/>
                  <a:pt x="10908" y="12803"/>
                </a:cubicBezTo>
                <a:cubicBezTo>
                  <a:pt x="10718" y="11155"/>
                  <a:pt x="7543" y="10652"/>
                  <a:pt x="6855" y="9137"/>
                </a:cubicBezTo>
                <a:cubicBezTo>
                  <a:pt x="5900" y="7032"/>
                  <a:pt x="9337" y="5307"/>
                  <a:pt x="13314" y="5321"/>
                </a:cubicBezTo>
                <a:cubicBezTo>
                  <a:pt x="14969" y="5327"/>
                  <a:pt x="16735" y="5490"/>
                  <a:pt x="18081" y="4823"/>
                </a:cubicBezTo>
                <a:cubicBezTo>
                  <a:pt x="20962" y="3397"/>
                  <a:pt x="19792" y="295"/>
                  <a:pt x="16261" y="0"/>
                </a:cubicBez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8" name="線條"/>
          <p:cNvSpPr/>
          <p:nvPr/>
        </p:nvSpPr>
        <p:spPr>
          <a:xfrm rot="12086938">
            <a:off x="9183199" y="5994483"/>
            <a:ext cx="1410208" cy="1683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03" h="21600" fill="norm" stroke="1" extrusionOk="0">
                <a:moveTo>
                  <a:pt x="1903" y="21600"/>
                </a:moveTo>
                <a:cubicBezTo>
                  <a:pt x="-615" y="20342"/>
                  <a:pt x="-638" y="17779"/>
                  <a:pt x="1857" y="16500"/>
                </a:cubicBezTo>
                <a:cubicBezTo>
                  <a:pt x="4821" y="14982"/>
                  <a:pt x="11261" y="15875"/>
                  <a:pt x="10908" y="12803"/>
                </a:cubicBezTo>
                <a:cubicBezTo>
                  <a:pt x="10718" y="11155"/>
                  <a:pt x="7543" y="10652"/>
                  <a:pt x="6855" y="9137"/>
                </a:cubicBezTo>
                <a:cubicBezTo>
                  <a:pt x="5900" y="7032"/>
                  <a:pt x="9337" y="5307"/>
                  <a:pt x="13314" y="5321"/>
                </a:cubicBezTo>
                <a:cubicBezTo>
                  <a:pt x="14969" y="5327"/>
                  <a:pt x="16735" y="5490"/>
                  <a:pt x="18081" y="4823"/>
                </a:cubicBezTo>
                <a:cubicBezTo>
                  <a:pt x="20962" y="3397"/>
                  <a:pt x="19792" y="295"/>
                  <a:pt x="16261" y="0"/>
                </a:cubicBez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9" name="線條"/>
          <p:cNvSpPr/>
          <p:nvPr/>
        </p:nvSpPr>
        <p:spPr>
          <a:xfrm flipV="1">
            <a:off x="10651088" y="3934002"/>
            <a:ext cx="1481427" cy="829544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0" name="線條"/>
          <p:cNvSpPr/>
          <p:nvPr/>
        </p:nvSpPr>
        <p:spPr>
          <a:xfrm>
            <a:off x="10652308" y="6238278"/>
            <a:ext cx="1479161" cy="978141"/>
          </a:xfrm>
          <a:prstGeom prst="line">
            <a:avLst/>
          </a:prstGeom>
          <a:ln w="38100">
            <a:solidFill>
              <a:srgbClr val="FFFFFF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1" name="線條"/>
          <p:cNvSpPr/>
          <p:nvPr/>
        </p:nvSpPr>
        <p:spPr>
          <a:xfrm flipV="1">
            <a:off x="10725601" y="4806067"/>
            <a:ext cx="1" cy="1518046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2" name="方程式"/>
          <p:cNvSpPr txBox="1"/>
          <p:nvPr/>
        </p:nvSpPr>
        <p:spPr>
          <a:xfrm>
            <a:off x="8636658" y="3832037"/>
            <a:ext cx="266701" cy="40767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17E7CE"/>
                      </a:solidFill>
                      <a:latin typeface="Cambria Math" panose="02040503050406030204" pitchFamily="18" charset="0"/>
                    </a:rPr>
                    <m:t>γ</m:t>
                  </m:r>
                </m:oMath>
              </m:oMathPara>
            </a14:m>
            <a:endParaRPr sz="5000">
              <a:solidFill>
                <a:srgbClr val="18E7CF"/>
              </a:solidFill>
            </a:endParaRPr>
          </a:p>
        </p:txBody>
      </p:sp>
      <p:sp>
        <p:nvSpPr>
          <p:cNvPr id="283" name="方程式"/>
          <p:cNvSpPr txBox="1"/>
          <p:nvPr/>
        </p:nvSpPr>
        <p:spPr>
          <a:xfrm>
            <a:off x="8636658" y="7085020"/>
            <a:ext cx="266701" cy="40767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17E7CE"/>
                      </a:solidFill>
                      <a:latin typeface="Cambria Math" panose="02040503050406030204" pitchFamily="18" charset="0"/>
                    </a:rPr>
                    <m:t>γ</m:t>
                  </m:r>
                </m:oMath>
              </m:oMathPara>
            </a14:m>
            <a:endParaRPr sz="5000">
              <a:solidFill>
                <a:srgbClr val="18E7CF"/>
              </a:solidFill>
            </a:endParaRPr>
          </a:p>
        </p:txBody>
      </p:sp>
      <p:sp>
        <p:nvSpPr>
          <p:cNvPr id="284" name="文字"/>
          <p:cNvSpPr txBox="1"/>
          <p:nvPr/>
        </p:nvSpPr>
        <p:spPr>
          <a:xfrm>
            <a:off x="12253894" y="6681827"/>
            <a:ext cx="999554" cy="833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4000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defRPr>
            </a:pPr>
            <a14:m>
              <m:oMath>
                <m:sSup>
                  <m:e>
                    <m:r>
                      <a:rPr xmlns:a="http://schemas.openxmlformats.org/drawingml/2006/main" sz="5150" i="1">
                        <a:solidFill>
                          <a:srgbClr val="FAE232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p>
                    <m:r>
                      <a:rPr xmlns:a="http://schemas.openxmlformats.org/drawingml/2006/main" sz="5150" i="1">
                        <a:solidFill>
                          <a:srgbClr val="FAE232"/>
                        </a:solidFill>
                        <a:latin typeface="Cambria Math" panose="02040503050406030204" pitchFamily="18" charset="0"/>
                      </a:rPr>
                      <m:t>+</m:t>
                    </m:r>
                  </m:sup>
                </m:sSup>
              </m:oMath>
            </a14:m>
            <a:r>
              <a:t>  </a:t>
            </a:r>
            <a:endParaRPr>
              <a:solidFill>
                <a:srgbClr val="FAE232"/>
              </a:solidFill>
            </a:endParaRPr>
          </a:p>
        </p:txBody>
      </p:sp>
      <p:sp>
        <p:nvSpPr>
          <p:cNvPr id="285" name="文字"/>
          <p:cNvSpPr txBox="1"/>
          <p:nvPr/>
        </p:nvSpPr>
        <p:spPr>
          <a:xfrm>
            <a:off x="12253894" y="3374904"/>
            <a:ext cx="999554" cy="833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4000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defRPr>
            </a:pPr>
            <a14:m>
              <m:oMath>
                <m:sSup>
                  <m:e>
                    <m:r>
                      <a:rPr xmlns:a="http://schemas.openxmlformats.org/drawingml/2006/main" sz="5200" i="1">
                        <a:solidFill>
                          <a:srgbClr val="FAE232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p>
                    <m:r>
                      <a:rPr xmlns:a="http://schemas.openxmlformats.org/drawingml/2006/main" sz="5200" i="1">
                        <a:solidFill>
                          <a:srgbClr val="FAE232"/>
                        </a:solidFill>
                        <a:latin typeface="Cambria Math" panose="02040503050406030204" pitchFamily="18" charset="0"/>
                      </a:rPr>
                      <m:t>-</m:t>
                    </m:r>
                  </m:sup>
                </m:sSup>
              </m:oMath>
            </a14:m>
            <a:r>
              <a:t>  </a:t>
            </a:r>
            <a:endParaRPr>
              <a:solidFill>
                <a:srgbClr val="FAE232"/>
              </a:solidFill>
            </a:endParaRPr>
          </a:p>
        </p:txBody>
      </p:sp>
      <p:sp>
        <p:nvSpPr>
          <p:cNvPr id="286" name="文字"/>
          <p:cNvSpPr txBox="1"/>
          <p:nvPr/>
        </p:nvSpPr>
        <p:spPr>
          <a:xfrm>
            <a:off x="4681720" y="6354061"/>
            <a:ext cx="999554" cy="833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4000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defRPr>
            </a:pPr>
            <a14:m>
              <m:oMath>
                <m:sSup>
                  <m:e>
                    <m:r>
                      <a:rPr xmlns:a="http://schemas.openxmlformats.org/drawingml/2006/main" sz="5200" i="1">
                        <a:solidFill>
                          <a:srgbClr val="FAE232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p>
                    <m:r>
                      <a:rPr xmlns:a="http://schemas.openxmlformats.org/drawingml/2006/main" sz="5200" i="1">
                        <a:solidFill>
                          <a:srgbClr val="FAE232"/>
                        </a:solidFill>
                        <a:latin typeface="Cambria Math" panose="02040503050406030204" pitchFamily="18" charset="0"/>
                      </a:rPr>
                      <m:t>-</m:t>
                    </m:r>
                  </m:sup>
                </m:sSup>
              </m:oMath>
            </a14:m>
            <a:r>
              <a:t>  </a:t>
            </a:r>
            <a:endParaRPr>
              <a:solidFill>
                <a:srgbClr val="FAE232"/>
              </a:solidFill>
            </a:endParaRPr>
          </a:p>
        </p:txBody>
      </p:sp>
      <p:sp>
        <p:nvSpPr>
          <p:cNvPr id="287" name="文字"/>
          <p:cNvSpPr txBox="1"/>
          <p:nvPr/>
        </p:nvSpPr>
        <p:spPr>
          <a:xfrm>
            <a:off x="5023032" y="11447342"/>
            <a:ext cx="999554" cy="833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4000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defRPr>
            </a:pPr>
            <a14:m>
              <m:oMath>
                <m:sSup>
                  <m:e>
                    <m:r>
                      <a:rPr xmlns:a="http://schemas.openxmlformats.org/drawingml/2006/main" sz="5200" i="1">
                        <a:solidFill>
                          <a:srgbClr val="FAE232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p>
                    <m:r>
                      <a:rPr xmlns:a="http://schemas.openxmlformats.org/drawingml/2006/main" sz="5200" i="1">
                        <a:solidFill>
                          <a:srgbClr val="FAE232"/>
                        </a:solidFill>
                        <a:latin typeface="Cambria Math" panose="02040503050406030204" pitchFamily="18" charset="0"/>
                      </a:rPr>
                      <m:t>-</m:t>
                    </m:r>
                  </m:sup>
                </m:sSup>
              </m:oMath>
            </a14:m>
            <a:r>
              <a:t>  </a:t>
            </a:r>
            <a:endParaRPr>
              <a:solidFill>
                <a:srgbClr val="FAE232"/>
              </a:solidFill>
            </a:endParaRPr>
          </a:p>
        </p:txBody>
      </p:sp>
      <p:sp>
        <p:nvSpPr>
          <p:cNvPr id="288" name="文字"/>
          <p:cNvSpPr txBox="1"/>
          <p:nvPr/>
        </p:nvSpPr>
        <p:spPr>
          <a:xfrm>
            <a:off x="1044420" y="11447342"/>
            <a:ext cx="999554" cy="833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4000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defRPr>
            </a:pPr>
            <a14:m>
              <m:oMath>
                <m:sSup>
                  <m:e>
                    <m:r>
                      <a:rPr xmlns:a="http://schemas.openxmlformats.org/drawingml/2006/main" sz="5200" i="1">
                        <a:solidFill>
                          <a:srgbClr val="FAE232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p>
                    <m:r>
                      <a:rPr xmlns:a="http://schemas.openxmlformats.org/drawingml/2006/main" sz="5200" i="1">
                        <a:solidFill>
                          <a:srgbClr val="FAE232"/>
                        </a:solidFill>
                        <a:latin typeface="Cambria Math" panose="02040503050406030204" pitchFamily="18" charset="0"/>
                      </a:rPr>
                      <m:t>-</m:t>
                    </m:r>
                  </m:sup>
                </m:sSup>
              </m:oMath>
            </a14:m>
            <a:r>
              <a:t>  </a:t>
            </a:r>
            <a:endParaRPr>
              <a:solidFill>
                <a:srgbClr val="FAE232"/>
              </a:solidFill>
            </a:endParaRPr>
          </a:p>
        </p:txBody>
      </p:sp>
      <p:sp>
        <p:nvSpPr>
          <p:cNvPr id="289" name="文字"/>
          <p:cNvSpPr txBox="1"/>
          <p:nvPr/>
        </p:nvSpPr>
        <p:spPr>
          <a:xfrm>
            <a:off x="1236845" y="3938467"/>
            <a:ext cx="999554" cy="833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4000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defRPr>
            </a:pPr>
            <a14:m>
              <m:oMath>
                <m:sSup>
                  <m:e>
                    <m:r>
                      <a:rPr xmlns:a="http://schemas.openxmlformats.org/drawingml/2006/main" sz="5200" i="1">
                        <a:solidFill>
                          <a:srgbClr val="FAE232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p>
                    <m:r>
                      <a:rPr xmlns:a="http://schemas.openxmlformats.org/drawingml/2006/main" sz="5200" i="1">
                        <a:solidFill>
                          <a:srgbClr val="FAE232"/>
                        </a:solidFill>
                        <a:latin typeface="Cambria Math" panose="02040503050406030204" pitchFamily="18" charset="0"/>
                      </a:rPr>
                      <m:t>-</m:t>
                    </m:r>
                  </m:sup>
                </m:sSup>
              </m:oMath>
            </a14:m>
            <a:r>
              <a:t>  </a:t>
            </a:r>
            <a:endParaRPr>
              <a:solidFill>
                <a:srgbClr val="FAE232"/>
              </a:solidFill>
            </a:endParaRPr>
          </a:p>
        </p:txBody>
      </p:sp>
      <p:sp>
        <p:nvSpPr>
          <p:cNvPr id="290" name="文字"/>
          <p:cNvSpPr txBox="1"/>
          <p:nvPr/>
        </p:nvSpPr>
        <p:spPr>
          <a:xfrm>
            <a:off x="1086237" y="6441472"/>
            <a:ext cx="999554" cy="833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4000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defRPr>
            </a:pPr>
            <a14:m>
              <m:oMath>
                <m:sSup>
                  <m:e>
                    <m:r>
                      <a:rPr xmlns:a="http://schemas.openxmlformats.org/drawingml/2006/main" sz="5200" i="1">
                        <a:solidFill>
                          <a:srgbClr val="FAE232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p>
                    <m:r>
                      <a:rPr xmlns:a="http://schemas.openxmlformats.org/drawingml/2006/main" sz="5200" i="1">
                        <a:solidFill>
                          <a:srgbClr val="FAE232"/>
                        </a:solidFill>
                        <a:latin typeface="Cambria Math" panose="02040503050406030204" pitchFamily="18" charset="0"/>
                      </a:rPr>
                      <m:t>-</m:t>
                    </m:r>
                  </m:sup>
                </m:sSup>
              </m:oMath>
            </a14:m>
            <a:r>
              <a:t>  </a:t>
            </a:r>
            <a:endParaRPr>
              <a:solidFill>
                <a:srgbClr val="FAE232"/>
              </a:solidFill>
            </a:endParaRPr>
          </a:p>
        </p:txBody>
      </p:sp>
      <p:sp>
        <p:nvSpPr>
          <p:cNvPr id="291" name="Interactions:…"/>
          <p:cNvSpPr txBox="1"/>
          <p:nvPr>
            <p:ph type="title"/>
          </p:nvPr>
        </p:nvSpPr>
        <p:spPr>
          <a:xfrm>
            <a:off x="363259" y="643778"/>
            <a:ext cx="12628340" cy="2710274"/>
          </a:xfrm>
          <a:prstGeom prst="rect">
            <a:avLst/>
          </a:prstGeom>
        </p:spPr>
        <p:txBody>
          <a:bodyPr/>
          <a:lstStyle/>
          <a:p>
            <a:pPr>
              <a:defRPr spc="-180" sz="9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Interactions:</a:t>
            </a:r>
          </a:p>
          <a:p>
            <a:pPr>
              <a:defRPr spc="-180" sz="9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Conservation law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I. What are neutrinos"/>
          <p:cNvSpPr txBox="1"/>
          <p:nvPr/>
        </p:nvSpPr>
        <p:spPr>
          <a:xfrm>
            <a:off x="-19848" y="34810"/>
            <a:ext cx="5999143" cy="135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6C6C6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I. What are neutrinos </a:t>
            </a:r>
          </a:p>
        </p:txBody>
      </p:sp>
      <p:grpSp>
        <p:nvGrpSpPr>
          <p:cNvPr id="296" name="群組"/>
          <p:cNvGrpSpPr/>
          <p:nvPr/>
        </p:nvGrpSpPr>
        <p:grpSpPr>
          <a:xfrm>
            <a:off x="18447515" y="398526"/>
            <a:ext cx="778003" cy="2073140"/>
            <a:chOff x="0" y="0"/>
            <a:chExt cx="778001" cy="2073139"/>
          </a:xfrm>
        </p:grpSpPr>
        <p:sp>
          <p:nvSpPr>
            <p:cNvPr id="294" name="u"/>
            <p:cNvSpPr txBox="1"/>
            <p:nvPr/>
          </p:nvSpPr>
          <p:spPr>
            <a:xfrm>
              <a:off x="14097" y="-1"/>
              <a:ext cx="749809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u </a:t>
              </a:r>
            </a:p>
          </p:txBody>
        </p:sp>
        <p:sp>
          <p:nvSpPr>
            <p:cNvPr id="295" name="d"/>
            <p:cNvSpPr txBox="1"/>
            <p:nvPr/>
          </p:nvSpPr>
          <p:spPr>
            <a:xfrm>
              <a:off x="-1" y="1078474"/>
              <a:ext cx="778003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d </a:t>
              </a:r>
            </a:p>
          </p:txBody>
        </p:sp>
      </p:grpSp>
      <p:grpSp>
        <p:nvGrpSpPr>
          <p:cNvPr id="303" name="群組"/>
          <p:cNvGrpSpPr/>
          <p:nvPr/>
        </p:nvGrpSpPr>
        <p:grpSpPr>
          <a:xfrm>
            <a:off x="19339653" y="398526"/>
            <a:ext cx="2139128" cy="3103130"/>
            <a:chOff x="0" y="0"/>
            <a:chExt cx="2139126" cy="3103129"/>
          </a:xfrm>
        </p:grpSpPr>
        <p:sp>
          <p:nvSpPr>
            <p:cNvPr id="297" name="方程式"/>
            <p:cNvSpPr txBox="1"/>
            <p:nvPr/>
          </p:nvSpPr>
          <p:spPr>
            <a:xfrm>
              <a:off x="390406" y="2531451"/>
              <a:ext cx="466180" cy="5716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7100" i="1">
                        <a:solidFill>
                          <a:srgbClr val="FAE232"/>
                        </a:solidFill>
                        <a:latin typeface="Cambria Math" panose="02040503050406030204" pitchFamily="18" charset="0"/>
                      </a:rPr>
                      <m:t>μ</m:t>
                    </m:r>
                  </m:oMath>
                </m:oMathPara>
              </a14:m>
              <a:endParaRPr sz="7100">
                <a:solidFill>
                  <a:srgbClr val="FAE232"/>
                </a:solidFill>
              </a:endParaRPr>
            </a:p>
          </p:txBody>
        </p:sp>
        <p:sp>
          <p:nvSpPr>
            <p:cNvPr id="298" name="方程式"/>
            <p:cNvSpPr txBox="1"/>
            <p:nvPr/>
          </p:nvSpPr>
          <p:spPr>
            <a:xfrm>
              <a:off x="1366824" y="2531451"/>
              <a:ext cx="374206" cy="3967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7100" i="1">
                        <a:solidFill>
                          <a:srgbClr val="FAE232"/>
                        </a:solidFill>
                        <a:latin typeface="Cambria Math" panose="02040503050406030204" pitchFamily="18" charset="0"/>
                      </a:rPr>
                      <m:t>τ</m:t>
                    </m:r>
                  </m:oMath>
                </m:oMathPara>
              </a14:m>
              <a:endParaRPr sz="7100">
                <a:solidFill>
                  <a:srgbClr val="FAE232"/>
                </a:solidFill>
              </a:endParaRPr>
            </a:p>
          </p:txBody>
        </p:sp>
        <p:sp>
          <p:nvSpPr>
            <p:cNvPr id="299" name="c"/>
            <p:cNvSpPr txBox="1"/>
            <p:nvPr/>
          </p:nvSpPr>
          <p:spPr>
            <a:xfrm>
              <a:off x="28357" y="-1"/>
              <a:ext cx="1159003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c   </a:t>
              </a:r>
            </a:p>
          </p:txBody>
        </p:sp>
        <p:sp>
          <p:nvSpPr>
            <p:cNvPr id="300" name="s"/>
            <p:cNvSpPr txBox="1"/>
            <p:nvPr/>
          </p:nvSpPr>
          <p:spPr>
            <a:xfrm>
              <a:off x="0" y="1078475"/>
              <a:ext cx="1116331" cy="994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s   </a:t>
              </a:r>
            </a:p>
          </p:txBody>
        </p:sp>
        <p:sp>
          <p:nvSpPr>
            <p:cNvPr id="301" name="t"/>
            <p:cNvSpPr txBox="1"/>
            <p:nvPr/>
          </p:nvSpPr>
          <p:spPr>
            <a:xfrm>
              <a:off x="1043370" y="-1"/>
              <a:ext cx="989839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t   </a:t>
              </a:r>
            </a:p>
          </p:txBody>
        </p:sp>
        <p:sp>
          <p:nvSpPr>
            <p:cNvPr id="302" name="b"/>
            <p:cNvSpPr txBox="1"/>
            <p:nvPr/>
          </p:nvSpPr>
          <p:spPr>
            <a:xfrm>
              <a:off x="937452" y="1078475"/>
              <a:ext cx="1201675" cy="994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b   </a:t>
              </a:r>
            </a:p>
          </p:txBody>
        </p:sp>
      </p:grpSp>
      <p:grpSp>
        <p:nvGrpSpPr>
          <p:cNvPr id="306" name="群組"/>
          <p:cNvGrpSpPr/>
          <p:nvPr/>
        </p:nvGrpSpPr>
        <p:grpSpPr>
          <a:xfrm>
            <a:off x="18076167" y="252315"/>
            <a:ext cx="5233434" cy="3698037"/>
            <a:chOff x="0" y="0"/>
            <a:chExt cx="5233432" cy="3698036"/>
          </a:xfrm>
        </p:grpSpPr>
        <p:sp>
          <p:nvSpPr>
            <p:cNvPr id="304" name="方程式"/>
            <p:cNvSpPr txBox="1"/>
            <p:nvPr/>
          </p:nvSpPr>
          <p:spPr>
            <a:xfrm>
              <a:off x="4427193" y="2635489"/>
              <a:ext cx="314735" cy="4810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900" i="1">
                        <a:solidFill>
                          <a:srgbClr val="17E7CE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m:oMathPara>
              </a14:m>
              <a:endParaRPr sz="5900">
                <a:solidFill>
                  <a:srgbClr val="18E7CF"/>
                </a:solidFill>
              </a:endParaRPr>
            </a:p>
          </p:txBody>
        </p:sp>
        <p:sp>
          <p:nvSpPr>
            <p:cNvPr id="305" name="圓角矩形"/>
            <p:cNvSpPr/>
            <p:nvPr/>
          </p:nvSpPr>
          <p:spPr>
            <a:xfrm>
              <a:off x="0" y="0"/>
              <a:ext cx="5233433" cy="3698037"/>
            </a:xfrm>
            <a:prstGeom prst="roundRect">
              <a:avLst>
                <a:gd name="adj" fmla="val 13600"/>
              </a:avLst>
            </a:prstGeom>
            <a:noFill/>
            <a:ln w="12700" cap="flat">
              <a:solidFill>
                <a:schemeClr val="accent2">
                  <a:hueOff val="-206910"/>
                  <a:satOff val="-12829"/>
                  <a:lumOff val="16238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309" name="群組"/>
          <p:cNvGrpSpPr/>
          <p:nvPr/>
        </p:nvGrpSpPr>
        <p:grpSpPr>
          <a:xfrm>
            <a:off x="18357977" y="431147"/>
            <a:ext cx="4202749" cy="2129890"/>
            <a:chOff x="0" y="0"/>
            <a:chExt cx="4202748" cy="2129889"/>
          </a:xfrm>
        </p:grpSpPr>
        <p:sp>
          <p:nvSpPr>
            <p:cNvPr id="307" name="g"/>
            <p:cNvSpPr txBox="1"/>
            <p:nvPr/>
          </p:nvSpPr>
          <p:spPr>
            <a:xfrm>
              <a:off x="2979342" y="475886"/>
              <a:ext cx="1187197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>
                  <a:solidFill>
                    <a:schemeClr val="accent6"/>
                  </a:solidFill>
                </a:defRPr>
              </a:lvl1pPr>
            </a:lstStyle>
            <a:p>
              <a:pPr/>
              <a:r>
                <a:t>g   </a:t>
              </a:r>
            </a:p>
          </p:txBody>
        </p:sp>
        <p:sp>
          <p:nvSpPr>
            <p:cNvPr id="308" name="圓角矩形"/>
            <p:cNvSpPr/>
            <p:nvPr/>
          </p:nvSpPr>
          <p:spPr>
            <a:xfrm>
              <a:off x="0" y="0"/>
              <a:ext cx="4202749" cy="2129890"/>
            </a:xfrm>
            <a:prstGeom prst="roundRect">
              <a:avLst>
                <a:gd name="adj" fmla="val 15995"/>
              </a:avLst>
            </a:prstGeom>
            <a:noFill/>
            <a:ln w="12700" cap="flat">
              <a:solidFill>
                <a:schemeClr val="accent6">
                  <a:satOff val="15236"/>
                  <a:lumOff val="17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310" name="Energy…"/>
          <p:cNvSpPr txBox="1"/>
          <p:nvPr/>
        </p:nvSpPr>
        <p:spPr>
          <a:xfrm>
            <a:off x="8088072" y="8935832"/>
            <a:ext cx="5709349" cy="4200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400" indent="-406400" algn="l">
              <a:buSzPct val="123000"/>
              <a:buChar char="•"/>
              <a:defRPr sz="4500"/>
            </a:pPr>
            <a:r>
              <a:t>Energy</a:t>
            </a:r>
          </a:p>
          <a:p>
            <a:pPr marL="406400" indent="-406400" algn="l">
              <a:buSzPct val="123000"/>
              <a:buChar char="•"/>
              <a:defRPr sz="4500"/>
            </a:pPr>
            <a:r>
              <a:t>Momentum</a:t>
            </a:r>
          </a:p>
          <a:p>
            <a:pPr marL="406400" indent="-406400" algn="l">
              <a:buSzPct val="123000"/>
              <a:buChar char="•"/>
              <a:defRPr sz="4500"/>
            </a:pPr>
            <a:r>
              <a:t>Angular momentum </a:t>
            </a:r>
          </a:p>
          <a:p>
            <a:pPr marL="406400" indent="-406400" algn="l">
              <a:buSzPct val="123000"/>
              <a:buChar char="•"/>
              <a:defRPr sz="4500"/>
            </a:pPr>
            <a:r>
              <a:t>Spin</a:t>
            </a:r>
          </a:p>
          <a:p>
            <a:pPr marL="406400" indent="-406400" algn="l">
              <a:buSzPct val="123000"/>
              <a:buChar char="•"/>
              <a:defRPr sz="4500"/>
            </a:pPr>
            <a:r>
              <a:t>Lepton number</a:t>
            </a:r>
          </a:p>
          <a:p>
            <a:pPr marL="406400" indent="-406400" algn="l">
              <a:buSzPct val="123000"/>
              <a:buChar char="•"/>
              <a:defRPr sz="4500"/>
            </a:pPr>
            <a:r>
              <a:t>Baryon number</a:t>
            </a:r>
          </a:p>
        </p:txBody>
      </p:sp>
      <p:grpSp>
        <p:nvGrpSpPr>
          <p:cNvPr id="313" name="群組"/>
          <p:cNvGrpSpPr/>
          <p:nvPr/>
        </p:nvGrpSpPr>
        <p:grpSpPr>
          <a:xfrm>
            <a:off x="16448147" y="675680"/>
            <a:ext cx="1268520" cy="1518047"/>
            <a:chOff x="0" y="0"/>
            <a:chExt cx="1268518" cy="1518045"/>
          </a:xfrm>
        </p:grpSpPr>
        <p:sp>
          <p:nvSpPr>
            <p:cNvPr id="311" name="方程式"/>
            <p:cNvSpPr txBox="1"/>
            <p:nvPr/>
          </p:nvSpPr>
          <p:spPr>
            <a:xfrm>
              <a:off x="448026" y="0"/>
              <a:ext cx="820492" cy="4387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f>
                      <m:fPr>
                        <m:ctrlPr>
                          <a:rPr xmlns:a="http://schemas.openxmlformats.org/drawingml/2006/main" sz="5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  <m:type m:val="lin"/>
                      </m:fPr>
                      <m:num>
                        <m:r>
                          <a:rPr xmlns:a="http://schemas.openxmlformats.org/drawingml/2006/main" sz="5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xmlns:a="http://schemas.openxmlformats.org/drawingml/2006/main" sz="5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m:oMathPara>
              </a14:m>
              <a:endParaRPr sz="5000">
                <a:solidFill>
                  <a:srgbClr val="FFFFFF"/>
                </a:solidFill>
              </a:endParaRPr>
            </a:p>
          </p:txBody>
        </p:sp>
        <p:sp>
          <p:nvSpPr>
            <p:cNvPr id="312" name="方程式"/>
            <p:cNvSpPr txBox="1"/>
            <p:nvPr/>
          </p:nvSpPr>
          <p:spPr>
            <a:xfrm>
              <a:off x="0" y="1079260"/>
              <a:ext cx="1268519" cy="4387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m:oMathPara>
              </a14:m>
              <a:endParaRPr sz="5000">
                <a:solidFill>
                  <a:srgbClr val="FFFFFF"/>
                </a:solidFill>
              </a:endParaRPr>
            </a:p>
          </p:txBody>
        </p:sp>
      </p:grpSp>
      <p:grpSp>
        <p:nvGrpSpPr>
          <p:cNvPr id="316" name="群組"/>
          <p:cNvGrpSpPr/>
          <p:nvPr/>
        </p:nvGrpSpPr>
        <p:grpSpPr>
          <a:xfrm>
            <a:off x="16742187" y="2553337"/>
            <a:ext cx="2477633" cy="994665"/>
            <a:chOff x="0" y="0"/>
            <a:chExt cx="2477632" cy="994664"/>
          </a:xfrm>
        </p:grpSpPr>
        <p:sp>
          <p:nvSpPr>
            <p:cNvPr id="314" name="e"/>
            <p:cNvSpPr txBox="1"/>
            <p:nvPr/>
          </p:nvSpPr>
          <p:spPr>
            <a:xfrm>
              <a:off x="1742302" y="-1"/>
              <a:ext cx="735331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>
                  <a:solidFill>
                    <a:schemeClr val="accent4">
                      <a:hueOff val="475731"/>
                      <a:satOff val="-4338"/>
                      <a:lumOff val="10182"/>
                    </a:schemeClr>
                  </a:solidFill>
                </a:defRPr>
              </a:lvl1pPr>
            </a:lstStyle>
            <a:p>
              <a:pPr/>
              <a:r>
                <a:t>e </a:t>
              </a:r>
            </a:p>
          </p:txBody>
        </p:sp>
        <p:sp>
          <p:nvSpPr>
            <p:cNvPr id="315" name="方程式"/>
            <p:cNvSpPr txBox="1"/>
            <p:nvPr/>
          </p:nvSpPr>
          <p:spPr>
            <a:xfrm>
              <a:off x="0" y="360066"/>
              <a:ext cx="680438" cy="429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m:oMathPara>
              </a14:m>
              <a:endParaRPr sz="5000">
                <a:solidFill>
                  <a:srgbClr val="FFFFFF"/>
                </a:solidFill>
              </a:endParaRPr>
            </a:p>
          </p:txBody>
        </p:sp>
      </p:grpSp>
      <p:sp>
        <p:nvSpPr>
          <p:cNvPr id="317" name="Interactions:…"/>
          <p:cNvSpPr txBox="1"/>
          <p:nvPr>
            <p:ph type="title"/>
          </p:nvPr>
        </p:nvSpPr>
        <p:spPr>
          <a:xfrm>
            <a:off x="363259" y="643778"/>
            <a:ext cx="12628340" cy="2710274"/>
          </a:xfrm>
          <a:prstGeom prst="rect">
            <a:avLst/>
          </a:prstGeom>
        </p:spPr>
        <p:txBody>
          <a:bodyPr/>
          <a:lstStyle/>
          <a:p>
            <a:pPr>
              <a:defRPr spc="-180" sz="9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Interactions:</a:t>
            </a:r>
          </a:p>
          <a:p>
            <a:pPr>
              <a:defRPr spc="-180" sz="9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Conservation law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Interactions:…"/>
          <p:cNvSpPr txBox="1"/>
          <p:nvPr>
            <p:ph type="title"/>
          </p:nvPr>
        </p:nvSpPr>
        <p:spPr>
          <a:xfrm>
            <a:off x="363259" y="643778"/>
            <a:ext cx="12628340" cy="2710274"/>
          </a:xfrm>
          <a:prstGeom prst="rect">
            <a:avLst/>
          </a:prstGeom>
        </p:spPr>
        <p:txBody>
          <a:bodyPr/>
          <a:lstStyle/>
          <a:p>
            <a:pPr>
              <a:defRPr spc="-180" sz="9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Interactions:</a:t>
            </a:r>
          </a:p>
          <a:p>
            <a:pPr>
              <a:defRPr spc="-180" sz="9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Conservation law</a:t>
            </a:r>
          </a:p>
        </p:txBody>
      </p:sp>
      <p:sp>
        <p:nvSpPr>
          <p:cNvPr id="320" name="I. What are neutrinos"/>
          <p:cNvSpPr txBox="1"/>
          <p:nvPr/>
        </p:nvSpPr>
        <p:spPr>
          <a:xfrm>
            <a:off x="-19848" y="34810"/>
            <a:ext cx="5999143" cy="135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6C6C6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I. What are neutrinos </a:t>
            </a:r>
          </a:p>
        </p:txBody>
      </p:sp>
      <p:grpSp>
        <p:nvGrpSpPr>
          <p:cNvPr id="323" name="群組"/>
          <p:cNvGrpSpPr/>
          <p:nvPr/>
        </p:nvGrpSpPr>
        <p:grpSpPr>
          <a:xfrm>
            <a:off x="16613953" y="577144"/>
            <a:ext cx="778003" cy="2073140"/>
            <a:chOff x="0" y="0"/>
            <a:chExt cx="778001" cy="2073139"/>
          </a:xfrm>
        </p:grpSpPr>
        <p:sp>
          <p:nvSpPr>
            <p:cNvPr id="321" name="u"/>
            <p:cNvSpPr txBox="1"/>
            <p:nvPr/>
          </p:nvSpPr>
          <p:spPr>
            <a:xfrm>
              <a:off x="14097" y="-1"/>
              <a:ext cx="749809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u </a:t>
              </a:r>
            </a:p>
          </p:txBody>
        </p:sp>
        <p:sp>
          <p:nvSpPr>
            <p:cNvPr id="322" name="d"/>
            <p:cNvSpPr txBox="1"/>
            <p:nvPr/>
          </p:nvSpPr>
          <p:spPr>
            <a:xfrm>
              <a:off x="-1" y="1078474"/>
              <a:ext cx="778003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d </a:t>
              </a:r>
            </a:p>
          </p:txBody>
        </p:sp>
      </p:grpSp>
      <p:grpSp>
        <p:nvGrpSpPr>
          <p:cNvPr id="330" name="群組"/>
          <p:cNvGrpSpPr/>
          <p:nvPr/>
        </p:nvGrpSpPr>
        <p:grpSpPr>
          <a:xfrm>
            <a:off x="17506091" y="577144"/>
            <a:ext cx="2139127" cy="3103130"/>
            <a:chOff x="0" y="0"/>
            <a:chExt cx="2139126" cy="3103129"/>
          </a:xfrm>
        </p:grpSpPr>
        <p:sp>
          <p:nvSpPr>
            <p:cNvPr id="324" name="方程式"/>
            <p:cNvSpPr txBox="1"/>
            <p:nvPr/>
          </p:nvSpPr>
          <p:spPr>
            <a:xfrm>
              <a:off x="390406" y="2531451"/>
              <a:ext cx="466180" cy="5716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7100" i="1">
                        <a:solidFill>
                          <a:srgbClr val="FAE232"/>
                        </a:solidFill>
                        <a:latin typeface="Cambria Math" panose="02040503050406030204" pitchFamily="18" charset="0"/>
                      </a:rPr>
                      <m:t>μ</m:t>
                    </m:r>
                  </m:oMath>
                </m:oMathPara>
              </a14:m>
              <a:endParaRPr sz="7100">
                <a:solidFill>
                  <a:srgbClr val="FAE232"/>
                </a:solidFill>
              </a:endParaRPr>
            </a:p>
          </p:txBody>
        </p:sp>
        <p:sp>
          <p:nvSpPr>
            <p:cNvPr id="325" name="方程式"/>
            <p:cNvSpPr txBox="1"/>
            <p:nvPr/>
          </p:nvSpPr>
          <p:spPr>
            <a:xfrm>
              <a:off x="1366824" y="2531451"/>
              <a:ext cx="374206" cy="3967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7100" i="1">
                        <a:solidFill>
                          <a:srgbClr val="FAE232"/>
                        </a:solidFill>
                        <a:latin typeface="Cambria Math" panose="02040503050406030204" pitchFamily="18" charset="0"/>
                      </a:rPr>
                      <m:t>τ</m:t>
                    </m:r>
                  </m:oMath>
                </m:oMathPara>
              </a14:m>
              <a:endParaRPr sz="7100">
                <a:solidFill>
                  <a:srgbClr val="FAE232"/>
                </a:solidFill>
              </a:endParaRPr>
            </a:p>
          </p:txBody>
        </p:sp>
        <p:sp>
          <p:nvSpPr>
            <p:cNvPr id="326" name="c"/>
            <p:cNvSpPr txBox="1"/>
            <p:nvPr/>
          </p:nvSpPr>
          <p:spPr>
            <a:xfrm>
              <a:off x="28357" y="-1"/>
              <a:ext cx="1159003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c   </a:t>
              </a:r>
            </a:p>
          </p:txBody>
        </p:sp>
        <p:sp>
          <p:nvSpPr>
            <p:cNvPr id="327" name="s"/>
            <p:cNvSpPr txBox="1"/>
            <p:nvPr/>
          </p:nvSpPr>
          <p:spPr>
            <a:xfrm>
              <a:off x="0" y="1078475"/>
              <a:ext cx="1116331" cy="994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s   </a:t>
              </a:r>
            </a:p>
          </p:txBody>
        </p:sp>
        <p:sp>
          <p:nvSpPr>
            <p:cNvPr id="328" name="t"/>
            <p:cNvSpPr txBox="1"/>
            <p:nvPr/>
          </p:nvSpPr>
          <p:spPr>
            <a:xfrm>
              <a:off x="1043370" y="-1"/>
              <a:ext cx="989839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t   </a:t>
              </a:r>
            </a:p>
          </p:txBody>
        </p:sp>
        <p:sp>
          <p:nvSpPr>
            <p:cNvPr id="329" name="b"/>
            <p:cNvSpPr txBox="1"/>
            <p:nvPr/>
          </p:nvSpPr>
          <p:spPr>
            <a:xfrm>
              <a:off x="937452" y="1078475"/>
              <a:ext cx="1201675" cy="994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/>
              </a:lvl1pPr>
            </a:lstStyle>
            <a:p>
              <a:pPr/>
              <a:r>
                <a:t>b   </a:t>
              </a:r>
            </a:p>
          </p:txBody>
        </p:sp>
      </p:grpSp>
      <p:grpSp>
        <p:nvGrpSpPr>
          <p:cNvPr id="333" name="群組"/>
          <p:cNvGrpSpPr/>
          <p:nvPr/>
        </p:nvGrpSpPr>
        <p:grpSpPr>
          <a:xfrm>
            <a:off x="16242605" y="430933"/>
            <a:ext cx="5233434" cy="3698037"/>
            <a:chOff x="0" y="0"/>
            <a:chExt cx="5233432" cy="3698036"/>
          </a:xfrm>
        </p:grpSpPr>
        <p:sp>
          <p:nvSpPr>
            <p:cNvPr id="331" name="方程式"/>
            <p:cNvSpPr txBox="1"/>
            <p:nvPr/>
          </p:nvSpPr>
          <p:spPr>
            <a:xfrm>
              <a:off x="4427193" y="2635489"/>
              <a:ext cx="314735" cy="4810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900" i="1">
                        <a:solidFill>
                          <a:srgbClr val="17E7CE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m:oMathPara>
              </a14:m>
              <a:endParaRPr sz="5900">
                <a:solidFill>
                  <a:srgbClr val="18E7CF"/>
                </a:solidFill>
              </a:endParaRPr>
            </a:p>
          </p:txBody>
        </p:sp>
        <p:sp>
          <p:nvSpPr>
            <p:cNvPr id="332" name="圓角矩形"/>
            <p:cNvSpPr/>
            <p:nvPr/>
          </p:nvSpPr>
          <p:spPr>
            <a:xfrm>
              <a:off x="0" y="0"/>
              <a:ext cx="5233433" cy="3698037"/>
            </a:xfrm>
            <a:prstGeom prst="roundRect">
              <a:avLst>
                <a:gd name="adj" fmla="val 13600"/>
              </a:avLst>
            </a:prstGeom>
            <a:noFill/>
            <a:ln w="12700" cap="flat">
              <a:solidFill>
                <a:schemeClr val="accent2">
                  <a:hueOff val="-206910"/>
                  <a:satOff val="-12829"/>
                  <a:lumOff val="16238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336" name="群組"/>
          <p:cNvGrpSpPr/>
          <p:nvPr/>
        </p:nvGrpSpPr>
        <p:grpSpPr>
          <a:xfrm>
            <a:off x="16524414" y="609765"/>
            <a:ext cx="4202749" cy="2129890"/>
            <a:chOff x="0" y="0"/>
            <a:chExt cx="4202748" cy="2129889"/>
          </a:xfrm>
        </p:grpSpPr>
        <p:sp>
          <p:nvSpPr>
            <p:cNvPr id="334" name="g"/>
            <p:cNvSpPr txBox="1"/>
            <p:nvPr/>
          </p:nvSpPr>
          <p:spPr>
            <a:xfrm>
              <a:off x="2979342" y="475886"/>
              <a:ext cx="1187197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>
                  <a:solidFill>
                    <a:schemeClr val="accent6"/>
                  </a:solidFill>
                </a:defRPr>
              </a:lvl1pPr>
            </a:lstStyle>
            <a:p>
              <a:pPr/>
              <a:r>
                <a:t>g   </a:t>
              </a:r>
            </a:p>
          </p:txBody>
        </p:sp>
        <p:sp>
          <p:nvSpPr>
            <p:cNvPr id="335" name="圓角矩形"/>
            <p:cNvSpPr/>
            <p:nvPr/>
          </p:nvSpPr>
          <p:spPr>
            <a:xfrm>
              <a:off x="0" y="0"/>
              <a:ext cx="4202749" cy="2129890"/>
            </a:xfrm>
            <a:prstGeom prst="roundRect">
              <a:avLst>
                <a:gd name="adj" fmla="val 15995"/>
              </a:avLst>
            </a:prstGeom>
            <a:noFill/>
            <a:ln w="12700" cap="flat">
              <a:solidFill>
                <a:schemeClr val="accent6">
                  <a:satOff val="15236"/>
                  <a:lumOff val="17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337" name="Energy…"/>
          <p:cNvSpPr txBox="1"/>
          <p:nvPr/>
        </p:nvSpPr>
        <p:spPr>
          <a:xfrm>
            <a:off x="8088072" y="8935832"/>
            <a:ext cx="5709349" cy="4200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400" indent="-406400" algn="l">
              <a:buSzPct val="123000"/>
              <a:buChar char="•"/>
              <a:defRPr sz="4500"/>
            </a:pPr>
            <a:r>
              <a:t>Energy</a:t>
            </a:r>
          </a:p>
          <a:p>
            <a:pPr marL="406400" indent="-406400" algn="l">
              <a:buSzPct val="123000"/>
              <a:buChar char="•"/>
              <a:defRPr sz="4500"/>
            </a:pPr>
            <a:r>
              <a:t>Momentum</a:t>
            </a:r>
          </a:p>
          <a:p>
            <a:pPr marL="406400" indent="-406400" algn="l">
              <a:buSzPct val="123000"/>
              <a:buChar char="•"/>
              <a:defRPr sz="4500"/>
            </a:pPr>
            <a:r>
              <a:t>Angular momentum </a:t>
            </a:r>
          </a:p>
          <a:p>
            <a:pPr marL="406400" indent="-406400" algn="l">
              <a:buSzPct val="123000"/>
              <a:buChar char="•"/>
              <a:defRPr sz="4500"/>
            </a:pPr>
            <a:r>
              <a:t>Spin</a:t>
            </a:r>
          </a:p>
          <a:p>
            <a:pPr marL="406400" indent="-406400" algn="l">
              <a:buSzPct val="123000"/>
              <a:buChar char="•"/>
              <a:defRPr sz="4500"/>
            </a:pPr>
            <a:r>
              <a:t>Lepton number</a:t>
            </a:r>
          </a:p>
          <a:p>
            <a:pPr marL="406400" indent="-406400" algn="l">
              <a:buSzPct val="123000"/>
              <a:buChar char="•"/>
              <a:defRPr sz="4500"/>
            </a:pPr>
            <a:r>
              <a:t>Baryon number</a:t>
            </a:r>
          </a:p>
        </p:txBody>
      </p:sp>
      <p:grpSp>
        <p:nvGrpSpPr>
          <p:cNvPr id="340" name="群組"/>
          <p:cNvGrpSpPr/>
          <p:nvPr/>
        </p:nvGrpSpPr>
        <p:grpSpPr>
          <a:xfrm>
            <a:off x="14614585" y="854298"/>
            <a:ext cx="1268519" cy="1518047"/>
            <a:chOff x="0" y="0"/>
            <a:chExt cx="1268518" cy="1518045"/>
          </a:xfrm>
        </p:grpSpPr>
        <p:sp>
          <p:nvSpPr>
            <p:cNvPr id="338" name="方程式"/>
            <p:cNvSpPr txBox="1"/>
            <p:nvPr/>
          </p:nvSpPr>
          <p:spPr>
            <a:xfrm>
              <a:off x="448026" y="0"/>
              <a:ext cx="820492" cy="4387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f>
                      <m:fPr>
                        <m:ctrlPr>
                          <a:rPr xmlns:a="http://schemas.openxmlformats.org/drawingml/2006/main" sz="5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  <m:type m:val="lin"/>
                      </m:fPr>
                      <m:num>
                        <m:r>
                          <a:rPr xmlns:a="http://schemas.openxmlformats.org/drawingml/2006/main" sz="5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xmlns:a="http://schemas.openxmlformats.org/drawingml/2006/main" sz="5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m:oMathPara>
              </a14:m>
              <a:endParaRPr sz="5000">
                <a:solidFill>
                  <a:srgbClr val="FFFFFF"/>
                </a:solidFill>
              </a:endParaRPr>
            </a:p>
          </p:txBody>
        </p:sp>
        <p:sp>
          <p:nvSpPr>
            <p:cNvPr id="339" name="方程式"/>
            <p:cNvSpPr txBox="1"/>
            <p:nvPr/>
          </p:nvSpPr>
          <p:spPr>
            <a:xfrm>
              <a:off x="0" y="1079260"/>
              <a:ext cx="1268519" cy="4387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m:oMathPara>
              </a14:m>
              <a:endParaRPr sz="5000">
                <a:solidFill>
                  <a:srgbClr val="FFFFFF"/>
                </a:solidFill>
              </a:endParaRPr>
            </a:p>
          </p:txBody>
        </p:sp>
      </p:grpSp>
      <p:grpSp>
        <p:nvGrpSpPr>
          <p:cNvPr id="343" name="群組"/>
          <p:cNvGrpSpPr/>
          <p:nvPr/>
        </p:nvGrpSpPr>
        <p:grpSpPr>
          <a:xfrm>
            <a:off x="14884812" y="2768567"/>
            <a:ext cx="2477633" cy="994665"/>
            <a:chOff x="0" y="0"/>
            <a:chExt cx="2477632" cy="994664"/>
          </a:xfrm>
        </p:grpSpPr>
        <p:sp>
          <p:nvSpPr>
            <p:cNvPr id="341" name="e"/>
            <p:cNvSpPr txBox="1"/>
            <p:nvPr/>
          </p:nvSpPr>
          <p:spPr>
            <a:xfrm>
              <a:off x="1742302" y="-1"/>
              <a:ext cx="735331" cy="99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 sz="6000">
                  <a:solidFill>
                    <a:schemeClr val="accent4">
                      <a:hueOff val="475731"/>
                      <a:satOff val="-4338"/>
                      <a:lumOff val="10182"/>
                    </a:schemeClr>
                  </a:solidFill>
                </a:defRPr>
              </a:lvl1pPr>
            </a:lstStyle>
            <a:p>
              <a:pPr/>
              <a:r>
                <a:t>e </a:t>
              </a:r>
            </a:p>
          </p:txBody>
        </p:sp>
        <p:sp>
          <p:nvSpPr>
            <p:cNvPr id="342" name="方程式"/>
            <p:cNvSpPr txBox="1"/>
            <p:nvPr/>
          </p:nvSpPr>
          <p:spPr>
            <a:xfrm>
              <a:off x="0" y="360066"/>
              <a:ext cx="680438" cy="429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5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m:oMathPara>
              </a14:m>
              <a:endParaRPr sz="5000">
                <a:solidFill>
                  <a:srgbClr val="FFFFFF"/>
                </a:solidFill>
              </a:endParaRPr>
            </a:p>
          </p:txBody>
        </p:sp>
      </p:grpSp>
      <p:sp>
        <p:nvSpPr>
          <p:cNvPr id="344" name="線條"/>
          <p:cNvSpPr/>
          <p:nvPr/>
        </p:nvSpPr>
        <p:spPr>
          <a:xfrm>
            <a:off x="1900525" y="6630396"/>
            <a:ext cx="583314" cy="6971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530" fill="norm" stroke="1" extrusionOk="0">
                <a:moveTo>
                  <a:pt x="6369" y="0"/>
                </a:moveTo>
                <a:cubicBezTo>
                  <a:pt x="4464" y="160"/>
                  <a:pt x="2718" y="962"/>
                  <a:pt x="1529" y="2224"/>
                </a:cubicBezTo>
                <a:cubicBezTo>
                  <a:pt x="302" y="3526"/>
                  <a:pt x="-221" y="5201"/>
                  <a:pt x="86" y="6842"/>
                </a:cubicBezTo>
                <a:cubicBezTo>
                  <a:pt x="2120" y="9920"/>
                  <a:pt x="6810" y="10933"/>
                  <a:pt x="10358" y="9061"/>
                </a:cubicBezTo>
                <a:cubicBezTo>
                  <a:pt x="12040" y="8174"/>
                  <a:pt x="13171" y="6708"/>
                  <a:pt x="13449" y="5055"/>
                </a:cubicBezTo>
                <a:cubicBezTo>
                  <a:pt x="10791" y="4677"/>
                  <a:pt x="8101" y="5560"/>
                  <a:pt x="6451" y="7353"/>
                </a:cubicBezTo>
                <a:cubicBezTo>
                  <a:pt x="4857" y="9085"/>
                  <a:pt x="4486" y="11401"/>
                  <a:pt x="5478" y="13427"/>
                </a:cubicBezTo>
                <a:cubicBezTo>
                  <a:pt x="6228" y="17976"/>
                  <a:pt x="12799" y="19892"/>
                  <a:pt x="16739" y="16709"/>
                </a:cubicBezTo>
                <a:cubicBezTo>
                  <a:pt x="18220" y="15513"/>
                  <a:pt x="18544" y="13626"/>
                  <a:pt x="17061" y="12777"/>
                </a:cubicBezTo>
                <a:cubicBezTo>
                  <a:pt x="15498" y="11883"/>
                  <a:pt x="13575" y="13009"/>
                  <a:pt x="12457" y="14563"/>
                </a:cubicBezTo>
                <a:cubicBezTo>
                  <a:pt x="11318" y="16146"/>
                  <a:pt x="10560" y="17949"/>
                  <a:pt x="11548" y="19453"/>
                </a:cubicBezTo>
                <a:cubicBezTo>
                  <a:pt x="12516" y="20925"/>
                  <a:pt x="14448" y="21420"/>
                  <a:pt x="16252" y="21513"/>
                </a:cubicBezTo>
                <a:cubicBezTo>
                  <a:pt x="17952" y="21600"/>
                  <a:pt x="19695" y="21357"/>
                  <a:pt x="21379" y="20711"/>
                </a:cubicBez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5" name="u"/>
          <p:cNvSpPr/>
          <p:nvPr/>
        </p:nvSpPr>
        <p:spPr>
          <a:xfrm>
            <a:off x="1341291" y="5924863"/>
            <a:ext cx="823430" cy="806457"/>
          </a:xfrm>
          <a:prstGeom prst="ellipse">
            <a:avLst/>
          </a:prstGeom>
          <a:gradFill>
            <a:gsLst>
              <a:gs pos="36634">
                <a:srgbClr val="0BFA0C"/>
              </a:gs>
              <a:gs pos="95423">
                <a:srgbClr val="000000"/>
              </a:gs>
            </a:gsLst>
            <a:path>
              <a:fillToRect l="69495" t="73432" r="30504" b="26567"/>
            </a:path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u</a:t>
            </a:r>
          </a:p>
        </p:txBody>
      </p:sp>
      <p:sp>
        <p:nvSpPr>
          <p:cNvPr id="346" name="d"/>
          <p:cNvSpPr/>
          <p:nvPr/>
        </p:nvSpPr>
        <p:spPr>
          <a:xfrm>
            <a:off x="1894358" y="7127590"/>
            <a:ext cx="823430" cy="806457"/>
          </a:xfrm>
          <a:prstGeom prst="ellipse">
            <a:avLst/>
          </a:prstGeom>
          <a:gradFill>
            <a:gsLst>
              <a:gs pos="36596">
                <a:srgbClr val="1C1EFA"/>
              </a:gs>
              <a:gs pos="95423">
                <a:srgbClr val="000000"/>
              </a:gs>
            </a:gsLst>
            <a:path>
              <a:fillToRect l="69495" t="73432" r="30504" b="26567"/>
            </a:path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d</a:t>
            </a:r>
          </a:p>
        </p:txBody>
      </p:sp>
      <p:sp>
        <p:nvSpPr>
          <p:cNvPr id="347" name="線條"/>
          <p:cNvSpPr/>
          <p:nvPr/>
        </p:nvSpPr>
        <p:spPr>
          <a:xfrm>
            <a:off x="1044402" y="6630398"/>
            <a:ext cx="672515" cy="1242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530" fill="norm" stroke="1" extrusionOk="0">
                <a:moveTo>
                  <a:pt x="15010" y="0"/>
                </a:moveTo>
                <a:cubicBezTo>
                  <a:pt x="16915" y="160"/>
                  <a:pt x="18661" y="962"/>
                  <a:pt x="19850" y="2224"/>
                </a:cubicBezTo>
                <a:cubicBezTo>
                  <a:pt x="21077" y="3526"/>
                  <a:pt x="21600" y="5201"/>
                  <a:pt x="21293" y="6842"/>
                </a:cubicBezTo>
                <a:cubicBezTo>
                  <a:pt x="19259" y="9920"/>
                  <a:pt x="14569" y="10933"/>
                  <a:pt x="11021" y="9061"/>
                </a:cubicBezTo>
                <a:cubicBezTo>
                  <a:pt x="9339" y="8174"/>
                  <a:pt x="8208" y="6708"/>
                  <a:pt x="7930" y="5055"/>
                </a:cubicBezTo>
                <a:cubicBezTo>
                  <a:pt x="10588" y="4677"/>
                  <a:pt x="13278" y="5560"/>
                  <a:pt x="14928" y="7353"/>
                </a:cubicBezTo>
                <a:cubicBezTo>
                  <a:pt x="16522" y="9085"/>
                  <a:pt x="16893" y="11401"/>
                  <a:pt x="15901" y="13427"/>
                </a:cubicBezTo>
                <a:cubicBezTo>
                  <a:pt x="15151" y="17976"/>
                  <a:pt x="8580" y="19892"/>
                  <a:pt x="4640" y="16709"/>
                </a:cubicBezTo>
                <a:cubicBezTo>
                  <a:pt x="3159" y="15513"/>
                  <a:pt x="2835" y="13626"/>
                  <a:pt x="4318" y="12777"/>
                </a:cubicBezTo>
                <a:cubicBezTo>
                  <a:pt x="5881" y="11883"/>
                  <a:pt x="7804" y="13009"/>
                  <a:pt x="8922" y="14563"/>
                </a:cubicBezTo>
                <a:cubicBezTo>
                  <a:pt x="10061" y="16146"/>
                  <a:pt x="10819" y="17949"/>
                  <a:pt x="9831" y="19453"/>
                </a:cubicBezTo>
                <a:cubicBezTo>
                  <a:pt x="8863" y="20925"/>
                  <a:pt x="6931" y="21420"/>
                  <a:pt x="5127" y="21513"/>
                </a:cubicBezTo>
                <a:cubicBezTo>
                  <a:pt x="3427" y="21600"/>
                  <a:pt x="1684" y="21357"/>
                  <a:pt x="0" y="20712"/>
                </a:cubicBez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8" name="線條"/>
          <p:cNvSpPr/>
          <p:nvPr/>
        </p:nvSpPr>
        <p:spPr>
          <a:xfrm rot="11561005">
            <a:off x="1448282" y="7448594"/>
            <a:ext cx="579295" cy="781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530" fill="norm" stroke="1" extrusionOk="0">
                <a:moveTo>
                  <a:pt x="15010" y="0"/>
                </a:moveTo>
                <a:cubicBezTo>
                  <a:pt x="16915" y="160"/>
                  <a:pt x="18661" y="962"/>
                  <a:pt x="19850" y="2224"/>
                </a:cubicBezTo>
                <a:cubicBezTo>
                  <a:pt x="21077" y="3526"/>
                  <a:pt x="21600" y="5201"/>
                  <a:pt x="21293" y="6842"/>
                </a:cubicBezTo>
                <a:cubicBezTo>
                  <a:pt x="19259" y="9920"/>
                  <a:pt x="14569" y="10933"/>
                  <a:pt x="11021" y="9061"/>
                </a:cubicBezTo>
                <a:cubicBezTo>
                  <a:pt x="9339" y="8174"/>
                  <a:pt x="8208" y="6708"/>
                  <a:pt x="7930" y="5055"/>
                </a:cubicBezTo>
                <a:cubicBezTo>
                  <a:pt x="10588" y="4677"/>
                  <a:pt x="13278" y="5560"/>
                  <a:pt x="14928" y="7353"/>
                </a:cubicBezTo>
                <a:cubicBezTo>
                  <a:pt x="16522" y="9085"/>
                  <a:pt x="16893" y="11401"/>
                  <a:pt x="15901" y="13427"/>
                </a:cubicBezTo>
                <a:cubicBezTo>
                  <a:pt x="15151" y="17976"/>
                  <a:pt x="8580" y="19892"/>
                  <a:pt x="4640" y="16709"/>
                </a:cubicBezTo>
                <a:cubicBezTo>
                  <a:pt x="3159" y="15513"/>
                  <a:pt x="2835" y="13626"/>
                  <a:pt x="4318" y="12777"/>
                </a:cubicBezTo>
                <a:cubicBezTo>
                  <a:pt x="5881" y="11883"/>
                  <a:pt x="7804" y="13009"/>
                  <a:pt x="8922" y="14563"/>
                </a:cubicBezTo>
                <a:cubicBezTo>
                  <a:pt x="10061" y="16146"/>
                  <a:pt x="10819" y="17949"/>
                  <a:pt x="9831" y="19453"/>
                </a:cubicBezTo>
                <a:cubicBezTo>
                  <a:pt x="8863" y="20925"/>
                  <a:pt x="6931" y="21420"/>
                  <a:pt x="5127" y="21513"/>
                </a:cubicBezTo>
                <a:cubicBezTo>
                  <a:pt x="3427" y="21600"/>
                  <a:pt x="1684" y="21357"/>
                  <a:pt x="0" y="20712"/>
                </a:cubicBez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9" name="d"/>
          <p:cNvSpPr/>
          <p:nvPr/>
        </p:nvSpPr>
        <p:spPr>
          <a:xfrm>
            <a:off x="693886" y="7837707"/>
            <a:ext cx="823430" cy="806457"/>
          </a:xfrm>
          <a:prstGeom prst="ellipse">
            <a:avLst/>
          </a:prstGeom>
          <a:gradFill>
            <a:gsLst>
              <a:gs pos="36596">
                <a:srgbClr val="FA3324"/>
              </a:gs>
              <a:gs pos="95423">
                <a:srgbClr val="000000"/>
              </a:gs>
            </a:gsLst>
            <a:path>
              <a:fillToRect l="69495" t="73432" r="30504" b="26567"/>
            </a:path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d </a:t>
            </a:r>
          </a:p>
        </p:txBody>
      </p:sp>
      <p:sp>
        <p:nvSpPr>
          <p:cNvPr id="350" name="n"/>
          <p:cNvSpPr txBox="1"/>
          <p:nvPr/>
        </p:nvSpPr>
        <p:spPr>
          <a:xfrm>
            <a:off x="1545857" y="5119789"/>
            <a:ext cx="396749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n</a:t>
            </a:r>
          </a:p>
        </p:txBody>
      </p:sp>
      <p:sp>
        <p:nvSpPr>
          <p:cNvPr id="351" name="d"/>
          <p:cNvSpPr/>
          <p:nvPr/>
        </p:nvSpPr>
        <p:spPr>
          <a:xfrm>
            <a:off x="6463360" y="6937090"/>
            <a:ext cx="823430" cy="806457"/>
          </a:xfrm>
          <a:prstGeom prst="ellipse">
            <a:avLst/>
          </a:prstGeom>
          <a:gradFill>
            <a:gsLst>
              <a:gs pos="36596">
                <a:srgbClr val="1C1EFA"/>
              </a:gs>
              <a:gs pos="95423">
                <a:srgbClr val="000000"/>
              </a:gs>
            </a:gsLst>
            <a:path>
              <a:fillToRect l="69495" t="73432" r="30504" b="26567"/>
            </a:path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d</a:t>
            </a:r>
          </a:p>
        </p:txBody>
      </p:sp>
      <p:sp>
        <p:nvSpPr>
          <p:cNvPr id="352" name="線條"/>
          <p:cNvSpPr/>
          <p:nvPr/>
        </p:nvSpPr>
        <p:spPr>
          <a:xfrm>
            <a:off x="7877700" y="6536335"/>
            <a:ext cx="311349" cy="1430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530" fill="norm" stroke="1" extrusionOk="0">
                <a:moveTo>
                  <a:pt x="6369" y="0"/>
                </a:moveTo>
                <a:cubicBezTo>
                  <a:pt x="4464" y="160"/>
                  <a:pt x="2718" y="962"/>
                  <a:pt x="1529" y="2224"/>
                </a:cubicBezTo>
                <a:cubicBezTo>
                  <a:pt x="302" y="3526"/>
                  <a:pt x="-221" y="5201"/>
                  <a:pt x="86" y="6842"/>
                </a:cubicBezTo>
                <a:cubicBezTo>
                  <a:pt x="2120" y="9920"/>
                  <a:pt x="6810" y="10933"/>
                  <a:pt x="10358" y="9061"/>
                </a:cubicBezTo>
                <a:cubicBezTo>
                  <a:pt x="12040" y="8174"/>
                  <a:pt x="13171" y="6708"/>
                  <a:pt x="13449" y="5055"/>
                </a:cubicBezTo>
                <a:cubicBezTo>
                  <a:pt x="10791" y="4677"/>
                  <a:pt x="8101" y="5560"/>
                  <a:pt x="6451" y="7353"/>
                </a:cubicBezTo>
                <a:cubicBezTo>
                  <a:pt x="4857" y="9085"/>
                  <a:pt x="4486" y="11401"/>
                  <a:pt x="5478" y="13427"/>
                </a:cubicBezTo>
                <a:cubicBezTo>
                  <a:pt x="6228" y="17976"/>
                  <a:pt x="12799" y="19892"/>
                  <a:pt x="16739" y="16709"/>
                </a:cubicBezTo>
                <a:cubicBezTo>
                  <a:pt x="18220" y="15513"/>
                  <a:pt x="18544" y="13626"/>
                  <a:pt x="17061" y="12777"/>
                </a:cubicBezTo>
                <a:cubicBezTo>
                  <a:pt x="15498" y="11883"/>
                  <a:pt x="13575" y="13009"/>
                  <a:pt x="12457" y="14563"/>
                </a:cubicBezTo>
                <a:cubicBezTo>
                  <a:pt x="11318" y="16146"/>
                  <a:pt x="10560" y="17949"/>
                  <a:pt x="11548" y="19453"/>
                </a:cubicBezTo>
                <a:cubicBezTo>
                  <a:pt x="12516" y="20925"/>
                  <a:pt x="14448" y="21420"/>
                  <a:pt x="16252" y="21513"/>
                </a:cubicBezTo>
                <a:cubicBezTo>
                  <a:pt x="17952" y="21600"/>
                  <a:pt x="19695" y="21357"/>
                  <a:pt x="21379" y="20712"/>
                </a:cubicBez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3" name="u"/>
          <p:cNvSpPr/>
          <p:nvPr/>
        </p:nvSpPr>
        <p:spPr>
          <a:xfrm>
            <a:off x="7185111" y="5830799"/>
            <a:ext cx="823430" cy="806457"/>
          </a:xfrm>
          <a:prstGeom prst="ellipse">
            <a:avLst/>
          </a:prstGeom>
          <a:gradFill>
            <a:gsLst>
              <a:gs pos="36634">
                <a:srgbClr val="0BFA0C"/>
              </a:gs>
              <a:gs pos="95423">
                <a:srgbClr val="000000"/>
              </a:gs>
            </a:gsLst>
            <a:path>
              <a:fillToRect l="69495" t="73432" r="30504" b="26567"/>
            </a:path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u</a:t>
            </a:r>
          </a:p>
        </p:txBody>
      </p:sp>
      <p:sp>
        <p:nvSpPr>
          <p:cNvPr id="354" name="線條"/>
          <p:cNvSpPr/>
          <p:nvPr/>
        </p:nvSpPr>
        <p:spPr>
          <a:xfrm>
            <a:off x="6977242" y="6536335"/>
            <a:ext cx="583497" cy="697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530" fill="norm" stroke="1" extrusionOk="0">
                <a:moveTo>
                  <a:pt x="15010" y="0"/>
                </a:moveTo>
                <a:cubicBezTo>
                  <a:pt x="16915" y="160"/>
                  <a:pt x="18661" y="962"/>
                  <a:pt x="19850" y="2224"/>
                </a:cubicBezTo>
                <a:cubicBezTo>
                  <a:pt x="21077" y="3526"/>
                  <a:pt x="21600" y="5201"/>
                  <a:pt x="21293" y="6842"/>
                </a:cubicBezTo>
                <a:cubicBezTo>
                  <a:pt x="19259" y="9920"/>
                  <a:pt x="14569" y="10933"/>
                  <a:pt x="11021" y="9061"/>
                </a:cubicBezTo>
                <a:cubicBezTo>
                  <a:pt x="9339" y="8174"/>
                  <a:pt x="8208" y="6708"/>
                  <a:pt x="7930" y="5055"/>
                </a:cubicBezTo>
                <a:cubicBezTo>
                  <a:pt x="10588" y="4677"/>
                  <a:pt x="13278" y="5560"/>
                  <a:pt x="14928" y="7353"/>
                </a:cubicBezTo>
                <a:cubicBezTo>
                  <a:pt x="16522" y="9085"/>
                  <a:pt x="16893" y="11401"/>
                  <a:pt x="15901" y="13427"/>
                </a:cubicBezTo>
                <a:cubicBezTo>
                  <a:pt x="15151" y="17976"/>
                  <a:pt x="8580" y="19892"/>
                  <a:pt x="4640" y="16709"/>
                </a:cubicBezTo>
                <a:cubicBezTo>
                  <a:pt x="3159" y="15513"/>
                  <a:pt x="2835" y="13626"/>
                  <a:pt x="4318" y="12777"/>
                </a:cubicBezTo>
                <a:cubicBezTo>
                  <a:pt x="5881" y="11883"/>
                  <a:pt x="7804" y="13009"/>
                  <a:pt x="8922" y="14563"/>
                </a:cubicBezTo>
                <a:cubicBezTo>
                  <a:pt x="10061" y="16146"/>
                  <a:pt x="10819" y="17949"/>
                  <a:pt x="9831" y="19453"/>
                </a:cubicBezTo>
                <a:cubicBezTo>
                  <a:pt x="8863" y="20925"/>
                  <a:pt x="6931" y="21420"/>
                  <a:pt x="5127" y="21513"/>
                </a:cubicBezTo>
                <a:cubicBezTo>
                  <a:pt x="3427" y="21600"/>
                  <a:pt x="1684" y="21357"/>
                  <a:pt x="0" y="20712"/>
                </a:cubicBez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5" name="線條"/>
          <p:cNvSpPr/>
          <p:nvPr/>
        </p:nvSpPr>
        <p:spPr>
          <a:xfrm rot="4090560">
            <a:off x="6902254" y="7809541"/>
            <a:ext cx="1374621" cy="412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530" fill="norm" stroke="1" extrusionOk="0">
                <a:moveTo>
                  <a:pt x="15010" y="0"/>
                </a:moveTo>
                <a:cubicBezTo>
                  <a:pt x="16915" y="160"/>
                  <a:pt x="18661" y="962"/>
                  <a:pt x="19850" y="2224"/>
                </a:cubicBezTo>
                <a:cubicBezTo>
                  <a:pt x="21077" y="3526"/>
                  <a:pt x="21600" y="5201"/>
                  <a:pt x="21293" y="6842"/>
                </a:cubicBezTo>
                <a:cubicBezTo>
                  <a:pt x="19259" y="9920"/>
                  <a:pt x="14569" y="10933"/>
                  <a:pt x="11021" y="9061"/>
                </a:cubicBezTo>
                <a:cubicBezTo>
                  <a:pt x="9339" y="8174"/>
                  <a:pt x="8208" y="6708"/>
                  <a:pt x="7930" y="5055"/>
                </a:cubicBezTo>
                <a:cubicBezTo>
                  <a:pt x="10588" y="4677"/>
                  <a:pt x="13278" y="5560"/>
                  <a:pt x="14928" y="7353"/>
                </a:cubicBezTo>
                <a:cubicBezTo>
                  <a:pt x="16522" y="9085"/>
                  <a:pt x="16893" y="11401"/>
                  <a:pt x="15901" y="13427"/>
                </a:cubicBezTo>
                <a:cubicBezTo>
                  <a:pt x="15151" y="17976"/>
                  <a:pt x="8580" y="19892"/>
                  <a:pt x="4640" y="16709"/>
                </a:cubicBezTo>
                <a:cubicBezTo>
                  <a:pt x="3159" y="15513"/>
                  <a:pt x="2835" y="13626"/>
                  <a:pt x="4318" y="12777"/>
                </a:cubicBezTo>
                <a:cubicBezTo>
                  <a:pt x="5881" y="11883"/>
                  <a:pt x="7804" y="13009"/>
                  <a:pt x="8922" y="14563"/>
                </a:cubicBezTo>
                <a:cubicBezTo>
                  <a:pt x="10061" y="16146"/>
                  <a:pt x="10819" y="17949"/>
                  <a:pt x="9831" y="19453"/>
                </a:cubicBezTo>
                <a:cubicBezTo>
                  <a:pt x="8863" y="20925"/>
                  <a:pt x="6931" y="21420"/>
                  <a:pt x="5127" y="21513"/>
                </a:cubicBezTo>
                <a:cubicBezTo>
                  <a:pt x="3427" y="21600"/>
                  <a:pt x="1684" y="21357"/>
                  <a:pt x="0" y="20712"/>
                </a:cubicBez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6" name="u"/>
          <p:cNvSpPr/>
          <p:nvPr/>
        </p:nvSpPr>
        <p:spPr>
          <a:xfrm>
            <a:off x="7620568" y="8015151"/>
            <a:ext cx="823430" cy="806457"/>
          </a:xfrm>
          <a:prstGeom prst="ellipse">
            <a:avLst/>
          </a:prstGeom>
          <a:gradFill>
            <a:gsLst>
              <a:gs pos="36596">
                <a:srgbClr val="FA3324"/>
              </a:gs>
              <a:gs pos="95423">
                <a:srgbClr val="000000"/>
              </a:gs>
            </a:gsLst>
            <a:path>
              <a:fillToRect l="69495" t="73432" r="30504" b="26567"/>
            </a:path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u</a:t>
            </a:r>
          </a:p>
        </p:txBody>
      </p:sp>
      <p:sp>
        <p:nvSpPr>
          <p:cNvPr id="357" name="p"/>
          <p:cNvSpPr txBox="1"/>
          <p:nvPr/>
        </p:nvSpPr>
        <p:spPr>
          <a:xfrm>
            <a:off x="7493447" y="5119789"/>
            <a:ext cx="556769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p </a:t>
            </a:r>
          </a:p>
        </p:txBody>
      </p:sp>
      <p:sp>
        <p:nvSpPr>
          <p:cNvPr id="389" name="連接線"/>
          <p:cNvSpPr/>
          <p:nvPr/>
        </p:nvSpPr>
        <p:spPr>
          <a:xfrm>
            <a:off x="2147887" y="6314528"/>
            <a:ext cx="4813413" cy="436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0" fill="norm" stroke="1" extrusionOk="0">
                <a:moveTo>
                  <a:pt x="0" y="0"/>
                </a:moveTo>
                <a:cubicBezTo>
                  <a:pt x="6823" y="21488"/>
                  <a:pt x="14023" y="21600"/>
                  <a:pt x="21600" y="337"/>
                </a:cubicBezTo>
              </a:path>
            </a:pathLst>
          </a:custGeom>
          <a:ln w="25400">
            <a:solidFill>
              <a:srgbClr val="FFFFFF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90" name="連接線"/>
          <p:cNvSpPr/>
          <p:nvPr/>
        </p:nvSpPr>
        <p:spPr>
          <a:xfrm>
            <a:off x="2583384" y="7730066"/>
            <a:ext cx="3808079" cy="320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366" fill="norm" stroke="1" extrusionOk="0">
                <a:moveTo>
                  <a:pt x="0" y="5926"/>
                </a:moveTo>
                <a:cubicBezTo>
                  <a:pt x="6959" y="21600"/>
                  <a:pt x="14159" y="19625"/>
                  <a:pt x="21600" y="0"/>
                </a:cubicBezTo>
              </a:path>
            </a:pathLst>
          </a:custGeom>
          <a:ln w="25400">
            <a:solidFill>
              <a:srgbClr val="FFFFFF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91" name="連接線"/>
          <p:cNvSpPr/>
          <p:nvPr/>
        </p:nvSpPr>
        <p:spPr>
          <a:xfrm>
            <a:off x="1400697" y="8511425"/>
            <a:ext cx="6046826" cy="47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366" fill="norm" stroke="1" extrusionOk="0">
                <a:moveTo>
                  <a:pt x="0" y="0"/>
                </a:moveTo>
                <a:cubicBezTo>
                  <a:pt x="6778" y="19626"/>
                  <a:pt x="13978" y="21600"/>
                  <a:pt x="21600" y="5923"/>
                </a:cubicBezTo>
              </a:path>
            </a:pathLst>
          </a:custGeom>
          <a:ln w="25400">
            <a:solidFill>
              <a:srgbClr val="FFFFFF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61" name="文字"/>
          <p:cNvSpPr txBox="1"/>
          <p:nvPr/>
        </p:nvSpPr>
        <p:spPr>
          <a:xfrm>
            <a:off x="7059831" y="9114002"/>
            <a:ext cx="999554" cy="833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4000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defRPr>
            </a:pPr>
            <a14:m>
              <m:oMath>
                <m:sSup>
                  <m:e>
                    <m:r>
                      <a:rPr xmlns:a="http://schemas.openxmlformats.org/drawingml/2006/main" sz="5200" i="1">
                        <a:solidFill>
                          <a:srgbClr val="FAE232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p>
                    <m:r>
                      <a:rPr xmlns:a="http://schemas.openxmlformats.org/drawingml/2006/main" sz="5200" i="1">
                        <a:solidFill>
                          <a:srgbClr val="FAE232"/>
                        </a:solidFill>
                        <a:latin typeface="Cambria Math" panose="02040503050406030204" pitchFamily="18" charset="0"/>
                      </a:rPr>
                      <m:t>-</m:t>
                    </m:r>
                  </m:sup>
                </m:sSup>
              </m:oMath>
            </a14:m>
            <a:r>
              <a:t>  </a:t>
            </a:r>
            <a:endParaRPr>
              <a:solidFill>
                <a:srgbClr val="FAE232"/>
              </a:solidFill>
            </a:endParaRPr>
          </a:p>
        </p:txBody>
      </p:sp>
      <p:sp>
        <p:nvSpPr>
          <p:cNvPr id="362" name="線條"/>
          <p:cNvSpPr/>
          <p:nvPr/>
        </p:nvSpPr>
        <p:spPr>
          <a:xfrm rot="9284474">
            <a:off x="3994684" y="9062307"/>
            <a:ext cx="616547" cy="13394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03" h="21600" fill="norm" stroke="1" extrusionOk="0">
                <a:moveTo>
                  <a:pt x="1903" y="21600"/>
                </a:moveTo>
                <a:cubicBezTo>
                  <a:pt x="-615" y="20342"/>
                  <a:pt x="-638" y="17779"/>
                  <a:pt x="1857" y="16500"/>
                </a:cubicBezTo>
                <a:cubicBezTo>
                  <a:pt x="4821" y="14982"/>
                  <a:pt x="11261" y="15875"/>
                  <a:pt x="10908" y="12803"/>
                </a:cubicBezTo>
                <a:cubicBezTo>
                  <a:pt x="10718" y="11155"/>
                  <a:pt x="7543" y="10652"/>
                  <a:pt x="6855" y="9137"/>
                </a:cubicBezTo>
                <a:cubicBezTo>
                  <a:pt x="5900" y="7032"/>
                  <a:pt x="9337" y="5307"/>
                  <a:pt x="13314" y="5321"/>
                </a:cubicBezTo>
                <a:cubicBezTo>
                  <a:pt x="14969" y="5327"/>
                  <a:pt x="16735" y="5490"/>
                  <a:pt x="18081" y="4823"/>
                </a:cubicBezTo>
                <a:cubicBezTo>
                  <a:pt x="20962" y="3397"/>
                  <a:pt x="19792" y="295"/>
                  <a:pt x="16261" y="0"/>
                </a:cubicBez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3" name="n      p  +"/>
          <p:cNvSpPr txBox="1"/>
          <p:nvPr/>
        </p:nvSpPr>
        <p:spPr>
          <a:xfrm>
            <a:off x="2371828" y="4024030"/>
            <a:ext cx="4100946" cy="995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n  </a:t>
            </a:r>
            <a14:m>
              <m:oMath>
                <m:r>
                  <a:rPr xmlns:a="http://schemas.openxmlformats.org/drawingml/2006/main" sz="71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   p  + </a:t>
            </a:r>
            <a14:m>
              <m:oMath>
                <m:sSup>
                  <m:e>
                    <m:r>
                      <a:rPr xmlns:a="http://schemas.openxmlformats.org/drawingml/2006/main" sz="65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p>
                    <m:r>
                      <a:rPr xmlns:a="http://schemas.openxmlformats.org/drawingml/2006/main" sz="65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-</m:t>
                    </m:r>
                  </m:sup>
                </m:sSup>
              </m:oMath>
            </a14:m>
          </a:p>
        </p:txBody>
      </p:sp>
      <p:sp>
        <p:nvSpPr>
          <p:cNvPr id="364" name="Beta decay"/>
          <p:cNvSpPr txBox="1"/>
          <p:nvPr/>
        </p:nvSpPr>
        <p:spPr>
          <a:xfrm>
            <a:off x="2889904" y="11437809"/>
            <a:ext cx="3324861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Beta decay</a:t>
            </a:r>
          </a:p>
        </p:txBody>
      </p:sp>
      <p:sp>
        <p:nvSpPr>
          <p:cNvPr id="365" name="939 MeV    938 MeV     0.511 MeV"/>
          <p:cNvSpPr txBox="1"/>
          <p:nvPr/>
        </p:nvSpPr>
        <p:spPr>
          <a:xfrm>
            <a:off x="1082352" y="3321559"/>
            <a:ext cx="7271348" cy="647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939 MeV    938 MeV     0.511 MeV</a:t>
            </a:r>
          </a:p>
        </p:txBody>
      </p:sp>
      <p:grpSp>
        <p:nvGrpSpPr>
          <p:cNvPr id="372" name="群組"/>
          <p:cNvGrpSpPr/>
          <p:nvPr/>
        </p:nvGrpSpPr>
        <p:grpSpPr>
          <a:xfrm>
            <a:off x="14617627" y="6084771"/>
            <a:ext cx="8207174" cy="6739026"/>
            <a:chOff x="0" y="0"/>
            <a:chExt cx="8207173" cy="6739025"/>
          </a:xfrm>
        </p:grpSpPr>
        <p:sp>
          <p:nvSpPr>
            <p:cNvPr id="366" name="線條"/>
            <p:cNvSpPr/>
            <p:nvPr/>
          </p:nvSpPr>
          <p:spPr>
            <a:xfrm flipV="1">
              <a:off x="948525" y="0"/>
              <a:ext cx="1" cy="5719845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67" name="線條"/>
            <p:cNvSpPr/>
            <p:nvPr/>
          </p:nvSpPr>
          <p:spPr>
            <a:xfrm>
              <a:off x="935825" y="5703969"/>
              <a:ext cx="7271349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68" name="Kinetic energy (MeV)"/>
            <p:cNvSpPr txBox="1"/>
            <p:nvPr/>
          </p:nvSpPr>
          <p:spPr>
            <a:xfrm>
              <a:off x="2427720" y="6166204"/>
              <a:ext cx="3836112" cy="572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/>
              </a:lvl1pPr>
            </a:lstStyle>
            <a:p>
              <a:pPr/>
              <a:r>
                <a:t>Kinetic energy (MeV)</a:t>
              </a:r>
            </a:p>
          </p:txBody>
        </p:sp>
        <p:sp>
          <p:nvSpPr>
            <p:cNvPr id="369" name="Intensity"/>
            <p:cNvSpPr txBox="1"/>
            <p:nvPr/>
          </p:nvSpPr>
          <p:spPr>
            <a:xfrm rot="16200264">
              <a:off x="-534709" y="1761821"/>
              <a:ext cx="1642365" cy="572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/>
              </a:lvl1pPr>
            </a:lstStyle>
            <a:p>
              <a:pPr/>
              <a:r>
                <a:t>Intensity</a:t>
              </a:r>
            </a:p>
          </p:txBody>
        </p:sp>
        <p:pic>
          <p:nvPicPr>
            <p:cNvPr id="370" name="線條 線條" descr="線條 線條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6200000">
              <a:off x="2259313" y="3407658"/>
              <a:ext cx="4624374" cy="76201"/>
            </a:xfrm>
            <a:prstGeom prst="rect">
              <a:avLst/>
            </a:prstGeom>
            <a:effectLst/>
          </p:spPr>
        </p:pic>
      </p:grpSp>
      <p:sp>
        <p:nvSpPr>
          <p:cNvPr id="373" name="線條"/>
          <p:cNvSpPr/>
          <p:nvPr/>
        </p:nvSpPr>
        <p:spPr>
          <a:xfrm flipV="1">
            <a:off x="4400616" y="9634371"/>
            <a:ext cx="2630630" cy="798098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grpSp>
        <p:nvGrpSpPr>
          <p:cNvPr id="377" name="群組"/>
          <p:cNvGrpSpPr/>
          <p:nvPr/>
        </p:nvGrpSpPr>
        <p:grpSpPr>
          <a:xfrm>
            <a:off x="16527415" y="4040824"/>
            <a:ext cx="3099944" cy="961614"/>
            <a:chOff x="0" y="0"/>
            <a:chExt cx="3099942" cy="961613"/>
          </a:xfrm>
        </p:grpSpPr>
        <p:sp>
          <p:nvSpPr>
            <p:cNvPr id="374" name="文字"/>
            <p:cNvSpPr txBox="1"/>
            <p:nvPr/>
          </p:nvSpPr>
          <p:spPr>
            <a:xfrm>
              <a:off x="0" y="-1"/>
              <a:ext cx="951077" cy="867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4000">
                  <a:solidFill>
                    <a:schemeClr val="accent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14:m>
                <m:oMath>
                  <m:sSub>
                    <m:e>
                      <m:r>
                        <a:rPr xmlns:a="http://schemas.openxmlformats.org/drawingml/2006/main" sz="5100" i="1">
                          <a:solidFill>
                            <a:srgbClr val="EE210C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5100" i="1">
                          <a:solidFill>
                            <a:srgbClr val="EE210C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sub>
                  </m:sSub>
                </m:oMath>
              </a14:m>
              <a:r>
                <a:t>  </a:t>
              </a:r>
              <a:endParaRPr>
                <a:solidFill>
                  <a:srgbClr val="EE220D"/>
                </a:solidFill>
              </a:endParaRPr>
            </a:p>
          </p:txBody>
        </p:sp>
        <p:sp>
          <p:nvSpPr>
            <p:cNvPr id="375" name="文字"/>
            <p:cNvSpPr txBox="1"/>
            <p:nvPr/>
          </p:nvSpPr>
          <p:spPr>
            <a:xfrm>
              <a:off x="1157777" y="9655"/>
              <a:ext cx="951077" cy="9519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4000">
                  <a:solidFill>
                    <a:schemeClr val="accent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14:m>
                <m:oMath>
                  <m:sSub>
                    <m:e>
                      <m:r>
                        <a:rPr xmlns:a="http://schemas.openxmlformats.org/drawingml/2006/main" sz="5100" i="1">
                          <a:solidFill>
                            <a:srgbClr val="EE210C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5100" i="1">
                          <a:solidFill>
                            <a:srgbClr val="EE210C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b>
                  </m:sSub>
                </m:oMath>
              </a14:m>
              <a:r>
                <a:t>  </a:t>
              </a:r>
              <a:endParaRPr>
                <a:solidFill>
                  <a:srgbClr val="EE220D"/>
                </a:solidFill>
              </a:endParaRPr>
            </a:p>
          </p:txBody>
        </p:sp>
        <p:sp>
          <p:nvSpPr>
            <p:cNvPr id="376" name="文字"/>
            <p:cNvSpPr txBox="1"/>
            <p:nvPr/>
          </p:nvSpPr>
          <p:spPr>
            <a:xfrm>
              <a:off x="2148865" y="9655"/>
              <a:ext cx="951078" cy="867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4000">
                  <a:solidFill>
                    <a:schemeClr val="accent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14:m>
                <m:oMath>
                  <m:sSub>
                    <m:e>
                      <m:r>
                        <a:rPr xmlns:a="http://schemas.openxmlformats.org/drawingml/2006/main" sz="4850" i="1">
                          <a:solidFill>
                            <a:srgbClr val="EE210C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4850" i="1">
                          <a:solidFill>
                            <a:srgbClr val="EE210C"/>
                          </a:solidFill>
                          <a:latin typeface="Cambria Math" panose="02040503050406030204" pitchFamily="18" charset="0"/>
                        </a:rPr>
                        <m:t>τ</m:t>
                      </m:r>
                    </m:sub>
                  </m:sSub>
                </m:oMath>
              </a14:m>
              <a:r>
                <a:t>  </a:t>
              </a:r>
              <a:endParaRPr>
                <a:solidFill>
                  <a:srgbClr val="EE220D"/>
                </a:solidFill>
              </a:endParaRPr>
            </a:p>
          </p:txBody>
        </p:sp>
      </p:grpSp>
      <p:grpSp>
        <p:nvGrpSpPr>
          <p:cNvPr id="381" name="群組"/>
          <p:cNvGrpSpPr/>
          <p:nvPr/>
        </p:nvGrpSpPr>
        <p:grpSpPr>
          <a:xfrm>
            <a:off x="3318621" y="9750753"/>
            <a:ext cx="4308336" cy="2034156"/>
            <a:chOff x="0" y="0"/>
            <a:chExt cx="4308335" cy="2034154"/>
          </a:xfrm>
        </p:grpSpPr>
        <p:sp>
          <p:nvSpPr>
            <p:cNvPr id="378" name="文字"/>
            <p:cNvSpPr txBox="1"/>
            <p:nvPr/>
          </p:nvSpPr>
          <p:spPr>
            <a:xfrm>
              <a:off x="3357259" y="1166719"/>
              <a:ext cx="951077" cy="8674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b="1" sz="4000">
                  <a:solidFill>
                    <a:schemeClr val="accent5"/>
                  </a:solidFill>
                </a:defRPr>
              </a:pPr>
              <a14:m>
                <m:oMath>
                  <m:bar>
                    <m:barPr>
                      <m:ctrlPr>
                        <a:rPr xmlns:a="http://schemas.openxmlformats.org/drawingml/2006/main" sz="4800" i="1">
                          <a:solidFill>
                            <a:srgbClr val="EE210C"/>
                          </a:solidFill>
                          <a:latin typeface="Cambria Math" panose="02040503050406030204" pitchFamily="18" charset="0"/>
                        </a:rPr>
                      </m:ctrlPr>
                      <m:pos m:val="top"/>
                    </m:barPr>
                    <m:e>
                      <m:sSub>
                        <m:e>
                          <m:r>
                            <a:rPr xmlns:a="http://schemas.openxmlformats.org/drawingml/2006/main" sz="4800" i="1">
                              <a:solidFill>
                                <a:srgbClr val="EE210C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4800" i="1">
                              <a:solidFill>
                                <a:srgbClr val="EE210C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</m:e>
                  </m:bar>
                </m:oMath>
              </a14:m>
              <a:r>
                <a:t>  </a:t>
              </a:r>
              <a:endParaRPr>
                <a:solidFill>
                  <a:srgbClr val="EE220D"/>
                </a:solidFill>
              </a:endParaRPr>
            </a:p>
          </p:txBody>
        </p:sp>
        <p:sp>
          <p:nvSpPr>
            <p:cNvPr id="379" name="線條"/>
            <p:cNvSpPr/>
            <p:nvPr/>
          </p:nvSpPr>
          <p:spPr>
            <a:xfrm>
              <a:off x="1167765" y="755100"/>
              <a:ext cx="2297751" cy="976645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80" name="方程式"/>
            <p:cNvSpPr txBox="1"/>
            <p:nvPr/>
          </p:nvSpPr>
          <p:spPr>
            <a:xfrm>
              <a:off x="0" y="0"/>
              <a:ext cx="797319" cy="426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5000" i="1">
                            <a:solidFill>
                              <a:srgbClr val="00A1FE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p>
                        <m:r>
                          <a:rPr xmlns:a="http://schemas.openxmlformats.org/drawingml/2006/main" sz="5000" i="1">
                            <a:solidFill>
                              <a:srgbClr val="00A1FE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</m:sup>
                    </m:sSup>
                  </m:oMath>
                </m:oMathPara>
              </a14:m>
              <a:endParaRPr sz="5000">
                <a:solidFill>
                  <a:srgbClr val="00A2FF"/>
                </a:solidFill>
              </a:endParaRPr>
            </a:p>
          </p:txBody>
        </p:sp>
      </p:grpSp>
      <p:grpSp>
        <p:nvGrpSpPr>
          <p:cNvPr id="385" name="群組"/>
          <p:cNvGrpSpPr/>
          <p:nvPr/>
        </p:nvGrpSpPr>
        <p:grpSpPr>
          <a:xfrm>
            <a:off x="16021498" y="255587"/>
            <a:ext cx="7378949" cy="5275915"/>
            <a:chOff x="-38100" y="-38100"/>
            <a:chExt cx="7378948" cy="5275913"/>
          </a:xfrm>
        </p:grpSpPr>
        <p:sp>
          <p:nvSpPr>
            <p:cNvPr id="382" name="方程式"/>
            <p:cNvSpPr txBox="1"/>
            <p:nvPr/>
          </p:nvSpPr>
          <p:spPr>
            <a:xfrm>
              <a:off x="4154723" y="4174090"/>
              <a:ext cx="2827241" cy="629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5000" i="1">
                            <a:solidFill>
                              <a:srgbClr val="00A1FE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p>
                        <m:r>
                          <a:rPr xmlns:a="http://schemas.openxmlformats.org/drawingml/2006/main" sz="5000" i="1">
                            <a:solidFill>
                              <a:srgbClr val="00A1F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xmlns:a="http://schemas.openxmlformats.org/drawingml/2006/main" sz="5000" i="1">
                        <a:solidFill>
                          <a:srgbClr val="00A1FE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e>
                        <m:r>
                          <a:rPr xmlns:a="http://schemas.openxmlformats.org/drawingml/2006/main" sz="5000" i="1">
                            <a:solidFill>
                              <a:srgbClr val="00A1FE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p>
                        <m:r>
                          <a:rPr xmlns:a="http://schemas.openxmlformats.org/drawingml/2006/main" sz="5000" i="1">
                            <a:solidFill>
                              <a:srgbClr val="00A1FE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</m:sup>
                    </m:sSup>
                    <m:r>
                      <a:rPr xmlns:a="http://schemas.openxmlformats.org/drawingml/2006/main" sz="5000" i="1">
                        <a:solidFill>
                          <a:srgbClr val="00A1FE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e>
                        <m:r>
                          <a:rPr xmlns:a="http://schemas.openxmlformats.org/drawingml/2006/main" sz="5000" i="1">
                            <a:solidFill>
                              <a:srgbClr val="00A1FE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xmlns:a="http://schemas.openxmlformats.org/drawingml/2006/main" sz="5000" i="1">
                            <a:solidFill>
                              <a:srgbClr val="00A1F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m:oMathPara>
              </a14:m>
              <a:endParaRPr sz="5000">
                <a:solidFill>
                  <a:srgbClr val="00A2FF"/>
                </a:solidFill>
              </a:endParaRPr>
            </a:p>
          </p:txBody>
        </p:sp>
        <p:pic>
          <p:nvPicPr>
            <p:cNvPr id="383" name="圓角矩形 圓角矩形" descr="圓角矩形 圓角矩形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38100" y="-38100"/>
              <a:ext cx="7378949" cy="5275914"/>
            </a:xfrm>
            <a:prstGeom prst="rect">
              <a:avLst/>
            </a:prstGeom>
            <a:effectLst/>
          </p:spPr>
        </p:pic>
      </p:grpSp>
      <p:sp>
        <p:nvSpPr>
          <p:cNvPr id="386" name="0"/>
          <p:cNvSpPr txBox="1"/>
          <p:nvPr/>
        </p:nvSpPr>
        <p:spPr>
          <a:xfrm>
            <a:off x="15357187" y="4159454"/>
            <a:ext cx="417933" cy="734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0</a:t>
            </a:r>
          </a:p>
        </p:txBody>
      </p:sp>
      <p:sp>
        <p:nvSpPr>
          <p:cNvPr id="387" name="+"/>
          <p:cNvSpPr txBox="1"/>
          <p:nvPr/>
        </p:nvSpPr>
        <p:spPr>
          <a:xfrm>
            <a:off x="6737379" y="4026384"/>
            <a:ext cx="1070664" cy="1040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+</a:t>
            </a:r>
            <a14:m>
              <m:oMath>
                <m:bar>
                  <m:barPr>
                    <m:ctrlPr>
                      <a:rPr xmlns:a="http://schemas.openxmlformats.org/drawingml/2006/main" sz="6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</m:ctrlPr>
                    <m:pos m:val="top"/>
                  </m:barPr>
                  <m:e>
                    <m:sSub>
                      <m:e>
                        <m:r>
                          <a:rPr xmlns:a="http://schemas.openxmlformats.org/drawingml/2006/main" sz="6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ν</m:t>
                        </m:r>
                      </m:e>
                      <m:sub>
                        <m:r>
                          <a:rPr xmlns:a="http://schemas.openxmlformats.org/drawingml/2006/main" sz="6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</m:e>
                </m:bar>
              </m:oMath>
            </a14:m>
          </a:p>
        </p:txBody>
      </p:sp>
      <p:pic>
        <p:nvPicPr>
          <p:cNvPr id="388" name="截圖 2020-11-24 下午10.18.25.png" descr="截圖 2020-11-24 下午10.18.2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648499" y="6102476"/>
            <a:ext cx="8421646" cy="7243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6" grpId="7"/>
      <p:bldP build="whole" bldLvl="1" animBg="1" rev="0" advAuto="0" spid="381" grpId="3"/>
      <p:bldP build="whole" bldLvl="1" animBg="1" rev="0" advAuto="0" spid="387" grpId="4"/>
      <p:bldP build="whole" bldLvl="1" animBg="1" rev="0" advAuto="0" spid="385" grpId="6"/>
      <p:bldP build="whole" bldLvl="1" animBg="1" rev="0" advAuto="0" spid="377" grpId="5"/>
      <p:bldP build="whole" bldLvl="1" animBg="1" rev="0" advAuto="0" spid="388" grpId="2"/>
      <p:bldP build="whole" bldLvl="1" animBg="1" rev="0" advAuto="0" spid="37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Neutrino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180" sz="9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Neutrinos</a:t>
            </a:r>
          </a:p>
        </p:txBody>
      </p:sp>
      <p:sp>
        <p:nvSpPr>
          <p:cNvPr id="394" name="The first use of a hydrogen bubble chamber to detect neutrinos, on November 13, 1970. A neutrino hit a proton in a hydrogen atom. The collision occurred at the point where three tracks emanate on the right of the photograph."/>
          <p:cNvSpPr txBox="1"/>
          <p:nvPr>
            <p:ph type="body" sz="quarter" idx="1"/>
          </p:nvPr>
        </p:nvSpPr>
        <p:spPr>
          <a:xfrm>
            <a:off x="660412" y="10920270"/>
            <a:ext cx="23476915" cy="2453738"/>
          </a:xfrm>
          <a:prstGeom prst="rect">
            <a:avLst/>
          </a:prstGeom>
        </p:spPr>
        <p:txBody>
          <a:bodyPr/>
          <a:lstStyle>
            <a:lvl1pPr marL="0" indent="0" algn="just"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The first use of a hydrogen bubble chamber to detect neutrinos, on November 13, 1970. A neutrino hit a proton in a hydrogen atom. The collision occurred at the point where three tracks emanate on the right of the photograph.</a:t>
            </a:r>
          </a:p>
        </p:txBody>
      </p:sp>
      <p:pic>
        <p:nvPicPr>
          <p:cNvPr id="395" name="FirstNeutrinoEventAnnotated.jpg" descr="FirstNeutrinoEventAnnotat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53452" y="577747"/>
            <a:ext cx="13753783" cy="10310243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I. What are neutrinos"/>
          <p:cNvSpPr txBox="1"/>
          <p:nvPr/>
        </p:nvSpPr>
        <p:spPr>
          <a:xfrm>
            <a:off x="-19848" y="34810"/>
            <a:ext cx="5999143" cy="135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6C6C6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I. What are neutrinos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II. Where are neutrinos coming from?"/>
          <p:cNvSpPr txBox="1"/>
          <p:nvPr/>
        </p:nvSpPr>
        <p:spPr>
          <a:xfrm>
            <a:off x="-19848" y="34810"/>
            <a:ext cx="9877604" cy="135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2389572">
              <a:lnSpc>
                <a:spcPct val="80000"/>
              </a:lnSpc>
              <a:defRPr b="1" spc="-97" sz="4900">
                <a:solidFill>
                  <a:srgbClr val="6C6C6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II. Where are neutrinos coming from?</a:t>
            </a:r>
          </a:p>
        </p:txBody>
      </p:sp>
      <p:pic>
        <p:nvPicPr>
          <p:cNvPr id="399" name="neutrinos-energy.png" descr="neutrinos-energ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962" y="1230312"/>
            <a:ext cx="14808201" cy="11684001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From IceCube collaborations"/>
          <p:cNvSpPr txBox="1"/>
          <p:nvPr/>
        </p:nvSpPr>
        <p:spPr>
          <a:xfrm>
            <a:off x="10572330" y="1434856"/>
            <a:ext cx="4048965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6C6C6C"/>
                </a:solidFill>
              </a:defRPr>
            </a:lvl1pPr>
          </a:lstStyle>
          <a:p>
            <a:pPr/>
            <a:r>
              <a:t>From IceCube collaborations</a:t>
            </a:r>
          </a:p>
        </p:txBody>
      </p:sp>
      <p:sp>
        <p:nvSpPr>
          <p:cNvPr id="401" name="Cosmological Neutrino Background:…"/>
          <p:cNvSpPr txBox="1"/>
          <p:nvPr/>
        </p:nvSpPr>
        <p:spPr>
          <a:xfrm>
            <a:off x="15725279" y="1291517"/>
            <a:ext cx="7935317" cy="1802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/>
            </a:pPr>
            <a:r>
              <a:t>Cosmological Neutrino Background:</a:t>
            </a:r>
          </a:p>
          <a:p>
            <a:pPr lvl="1" marL="1092200" indent="-482600" algn="l">
              <a:buSzPct val="123000"/>
              <a:buChar char="•"/>
              <a:defRPr sz="3800"/>
            </a:pPr>
            <a:r>
              <a:t>1.9 K</a:t>
            </a:r>
          </a:p>
          <a:p>
            <a:pPr lvl="1" marL="1092200" indent="-482600" algn="l">
              <a:buSzPct val="123000"/>
              <a:buChar char="•"/>
              <a:defRPr sz="3800"/>
            </a:pPr>
            <a:r>
              <a:t>2 seconds after big bang </a:t>
            </a:r>
          </a:p>
        </p:txBody>
      </p:sp>
      <p:sp>
        <p:nvSpPr>
          <p:cNvPr id="402" name="Solar Neutrinos:…"/>
          <p:cNvSpPr txBox="1"/>
          <p:nvPr/>
        </p:nvSpPr>
        <p:spPr>
          <a:xfrm>
            <a:off x="15669704" y="3100577"/>
            <a:ext cx="7306208" cy="1923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800"/>
            </a:pPr>
            <a:r>
              <a:t>Solar Neutrinos: </a:t>
            </a:r>
          </a:p>
          <a:p>
            <a:pPr lvl="1" marL="1092200" indent="-482600" algn="l">
              <a:buSzPct val="123000"/>
              <a:buChar char="•"/>
              <a:defRPr sz="3800"/>
            </a:pPr>
            <a:r>
              <a:t>400 keV ~20 MeV</a:t>
            </a:r>
          </a:p>
          <a:p>
            <a:pPr lvl="1" marL="1092200" indent="-482600" algn="l">
              <a:buSzPct val="123000"/>
              <a:buChar char="•"/>
              <a:defRPr sz="3800"/>
            </a:pPr>
            <a:r>
              <a:t>~</a:t>
            </a:r>
            <a14:m>
              <m:oMath>
                <m:r>
                  <a:rPr xmlns:a="http://schemas.openxmlformats.org/drawingml/2006/main" sz="46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7</m:t>
                </m:r>
                <m:r>
                  <a:rPr xmlns:a="http://schemas.openxmlformats.org/drawingml/2006/main" sz="46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*</m:t>
                </m:r>
                <m:sSup>
                  <m:e>
                    <m:r>
                      <a:rPr xmlns:a="http://schemas.openxmlformats.org/drawingml/2006/main" sz="4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4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7</m:t>
                    </m:r>
                  </m:sup>
                </m:sSup>
              </m:oMath>
            </a14:m>
            <a:r>
              <a:t> /</a:t>
            </a:r>
            <a14:m>
              <m:oMath>
                <m:r>
                  <a:rPr xmlns:a="http://schemas.openxmlformats.org/drawingml/2006/main" sz="46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m</m:t>
                </m:r>
                <m:sSup>
                  <m:e>
                    <m:r>
                      <a:rPr xmlns:a="http://schemas.openxmlformats.org/drawingml/2006/main" sz="4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p>
                    <m:r>
                      <a:rPr xmlns:a="http://schemas.openxmlformats.org/drawingml/2006/main" sz="4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/sec on Earth</a:t>
            </a:r>
          </a:p>
        </p:txBody>
      </p:sp>
      <p:pic>
        <p:nvPicPr>
          <p:cNvPr id="403" name="Solar_neutrino_flux_spectrum.png" descr="Solar_neutrino_flux_spectru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59137" y="5097902"/>
            <a:ext cx="7467601" cy="8178801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Supernova Neutrinos:…"/>
          <p:cNvSpPr txBox="1"/>
          <p:nvPr/>
        </p:nvSpPr>
        <p:spPr>
          <a:xfrm>
            <a:off x="15630016" y="5097902"/>
            <a:ext cx="4940784" cy="1231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800"/>
            </a:lvl1pPr>
            <a:lvl2pPr marL="1092200" indent="-482600" algn="l">
              <a:buSzPct val="123000"/>
              <a:buChar char="•"/>
              <a:defRPr sz="3800"/>
            </a:lvl2pPr>
          </a:lstStyle>
          <a:p>
            <a:pPr/>
            <a:r>
              <a:t>Supernova Neutrinos: </a:t>
            </a:r>
          </a:p>
          <a:p>
            <a:pPr lvl="1"/>
            <a:r>
              <a:t>~ MeV</a:t>
            </a:r>
          </a:p>
        </p:txBody>
      </p:sp>
      <p:pic>
        <p:nvPicPr>
          <p:cNvPr id="405" name="sn1987a_hst.jpg" descr="sn1987a_hst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169202" y="6402577"/>
            <a:ext cx="6307213" cy="47304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8" name="群組"/>
          <p:cNvGrpSpPr/>
          <p:nvPr/>
        </p:nvGrpSpPr>
        <p:grpSpPr>
          <a:xfrm>
            <a:off x="17222906" y="6402576"/>
            <a:ext cx="4199803" cy="6569462"/>
            <a:chOff x="0" y="0"/>
            <a:chExt cx="4199801" cy="6569459"/>
          </a:xfrm>
        </p:grpSpPr>
        <p:pic>
          <p:nvPicPr>
            <p:cNvPr id="406" name="440px-Masatoshi_Koshiba_2002.jpg" descr="440px-Masatoshi_Koshiba_2002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199802" cy="59751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7" name="小柴昌俊1926-2020/11/12"/>
            <p:cNvSpPr txBox="1"/>
            <p:nvPr/>
          </p:nvSpPr>
          <p:spPr>
            <a:xfrm>
              <a:off x="255556" y="6048759"/>
              <a:ext cx="3688691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小柴昌俊1926-2020/11/12</a:t>
              </a:r>
            </a:p>
          </p:txBody>
        </p:sp>
      </p:grpSp>
      <p:pic>
        <p:nvPicPr>
          <p:cNvPr id="409" name="20151019-025302_U1004_M95845_9b99.jpg" descr="20151019-025302_U1004_M95845_9b99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0414" y="2182938"/>
            <a:ext cx="14677297" cy="9778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xit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xit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8" grpId="7"/>
      <p:bldP build="whole" bldLvl="1" animBg="1" rev="0" advAuto="0" spid="405" grpId="8"/>
      <p:bldP build="whole" bldLvl="1" animBg="1" rev="0" advAuto="0" spid="409" grpId="9"/>
      <p:bldP build="whole" bldLvl="1" animBg="1" rev="0" advAuto="0" spid="409" grpId="10"/>
      <p:bldP build="whole" bldLvl="1" animBg="1" rev="0" advAuto="0" spid="404" grpId="5"/>
      <p:bldP build="whole" bldLvl="1" animBg="1" rev="0" advAuto="0" spid="403" grpId="3"/>
      <p:bldP build="whole" bldLvl="1" animBg="1" rev="0" advAuto="0" spid="402" grpId="2"/>
      <p:bldP build="whole" bldLvl="1" animBg="1" rev="0" advAuto="0" spid="403" grpId="4"/>
      <p:bldP build="whole" bldLvl="1" animBg="1" rev="0" advAuto="0" spid="401" grpId="1"/>
      <p:bldP build="whole" bldLvl="1" animBg="1" rev="0" advAuto="0" spid="408" grpId="6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II. Where are neutrinos coming from?"/>
          <p:cNvSpPr txBox="1"/>
          <p:nvPr/>
        </p:nvSpPr>
        <p:spPr>
          <a:xfrm>
            <a:off x="-19848" y="34810"/>
            <a:ext cx="9877604" cy="135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2389572">
              <a:lnSpc>
                <a:spcPct val="80000"/>
              </a:lnSpc>
              <a:defRPr b="1" spc="-97" sz="4900">
                <a:solidFill>
                  <a:srgbClr val="6C6C6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II. Where are neutrinos coming from?</a:t>
            </a:r>
          </a:p>
        </p:txBody>
      </p:sp>
      <p:pic>
        <p:nvPicPr>
          <p:cNvPr id="412" name="neutrinos-energy.png" descr="neutrinos-energ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962" y="1468437"/>
            <a:ext cx="14808201" cy="11684001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From IceCube collaborations"/>
          <p:cNvSpPr txBox="1"/>
          <p:nvPr/>
        </p:nvSpPr>
        <p:spPr>
          <a:xfrm>
            <a:off x="10572330" y="1434856"/>
            <a:ext cx="4048965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6C6C6C"/>
                </a:solidFill>
              </a:defRPr>
            </a:lvl1pPr>
          </a:lstStyle>
          <a:p>
            <a:pPr/>
            <a:r>
              <a:t>From IceCube collaborations</a:t>
            </a:r>
          </a:p>
        </p:txBody>
      </p:sp>
      <p:sp>
        <p:nvSpPr>
          <p:cNvPr id="414" name="Cosmological Neutrino Background:…"/>
          <p:cNvSpPr txBox="1"/>
          <p:nvPr/>
        </p:nvSpPr>
        <p:spPr>
          <a:xfrm>
            <a:off x="15725279" y="1291517"/>
            <a:ext cx="7935317" cy="1802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/>
            </a:pPr>
            <a:r>
              <a:t>Cosmological Neutrino Background:</a:t>
            </a:r>
          </a:p>
          <a:p>
            <a:pPr lvl="1" marL="1092200" indent="-482600" algn="l">
              <a:buSzPct val="123000"/>
              <a:buChar char="•"/>
              <a:defRPr sz="3800"/>
            </a:pPr>
            <a:r>
              <a:t>1.9 K</a:t>
            </a:r>
          </a:p>
          <a:p>
            <a:pPr lvl="1" marL="1092200" indent="-482600" algn="l">
              <a:buSzPct val="123000"/>
              <a:buChar char="•"/>
              <a:defRPr sz="3800"/>
            </a:pPr>
            <a:r>
              <a:t>2 seconds after big bang </a:t>
            </a:r>
          </a:p>
        </p:txBody>
      </p:sp>
      <p:sp>
        <p:nvSpPr>
          <p:cNvPr id="415" name="Solar Neutrinos:…"/>
          <p:cNvSpPr txBox="1"/>
          <p:nvPr/>
        </p:nvSpPr>
        <p:spPr>
          <a:xfrm>
            <a:off x="15669704" y="3100577"/>
            <a:ext cx="7306208" cy="1923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800"/>
            </a:pPr>
            <a:r>
              <a:t>Solar Neutrinos: </a:t>
            </a:r>
          </a:p>
          <a:p>
            <a:pPr lvl="1" marL="1092200" indent="-482600" algn="l">
              <a:buSzPct val="123000"/>
              <a:buChar char="•"/>
              <a:defRPr sz="3800"/>
            </a:pPr>
            <a:r>
              <a:t>400 keV ~20 MeV</a:t>
            </a:r>
          </a:p>
          <a:p>
            <a:pPr lvl="1" marL="1092200" indent="-482600" algn="l">
              <a:buSzPct val="123000"/>
              <a:buChar char="•"/>
              <a:defRPr sz="3800"/>
            </a:pPr>
            <a:r>
              <a:t>~</a:t>
            </a:r>
            <a14:m>
              <m:oMath>
                <m:r>
                  <a:rPr xmlns:a="http://schemas.openxmlformats.org/drawingml/2006/main" sz="46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7</m:t>
                </m:r>
                <m:r>
                  <a:rPr xmlns:a="http://schemas.openxmlformats.org/drawingml/2006/main" sz="46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*</m:t>
                </m:r>
                <m:sSup>
                  <m:e>
                    <m:r>
                      <a:rPr xmlns:a="http://schemas.openxmlformats.org/drawingml/2006/main" sz="4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4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7</m:t>
                    </m:r>
                  </m:sup>
                </m:sSup>
              </m:oMath>
            </a14:m>
            <a:r>
              <a:t> /</a:t>
            </a:r>
            <a14:m>
              <m:oMath>
                <m:r>
                  <a:rPr xmlns:a="http://schemas.openxmlformats.org/drawingml/2006/main" sz="46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m</m:t>
                </m:r>
                <m:sSup>
                  <m:e>
                    <m:r>
                      <a:rPr xmlns:a="http://schemas.openxmlformats.org/drawingml/2006/main" sz="4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p>
                    <m:r>
                      <a:rPr xmlns:a="http://schemas.openxmlformats.org/drawingml/2006/main" sz="46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/sec on Earth</a:t>
            </a:r>
          </a:p>
        </p:txBody>
      </p:sp>
      <p:sp>
        <p:nvSpPr>
          <p:cNvPr id="416" name="Supernova Neutrinos:…"/>
          <p:cNvSpPr txBox="1"/>
          <p:nvPr/>
        </p:nvSpPr>
        <p:spPr>
          <a:xfrm>
            <a:off x="15630016" y="5097902"/>
            <a:ext cx="4940784" cy="1231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800"/>
            </a:lvl1pPr>
            <a:lvl2pPr marL="1092200" indent="-482600" algn="l">
              <a:buSzPct val="123000"/>
              <a:buChar char="•"/>
              <a:defRPr sz="3800"/>
            </a:lvl2pPr>
          </a:lstStyle>
          <a:p>
            <a:pPr/>
            <a:r>
              <a:t>Supernova Neutrinos: </a:t>
            </a:r>
          </a:p>
          <a:p>
            <a:pPr lvl="1"/>
            <a:r>
              <a:t>~ MeV</a:t>
            </a:r>
          </a:p>
        </p:txBody>
      </p:sp>
      <p:sp>
        <p:nvSpPr>
          <p:cNvPr id="417" name="Reator Neutrons:…"/>
          <p:cNvSpPr txBox="1"/>
          <p:nvPr/>
        </p:nvSpPr>
        <p:spPr>
          <a:xfrm>
            <a:off x="15630016" y="6456768"/>
            <a:ext cx="3922015" cy="1231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800"/>
            </a:lvl1pPr>
            <a:lvl2pPr marL="1092200" indent="-482600" algn="l">
              <a:buSzPct val="123000"/>
              <a:buChar char="•"/>
              <a:defRPr sz="3800"/>
            </a:lvl2pPr>
          </a:lstStyle>
          <a:p>
            <a:pPr/>
            <a:r>
              <a:t>Reator Neutrons: </a:t>
            </a:r>
          </a:p>
          <a:p>
            <a:pPr lvl="1"/>
            <a:r>
              <a:t>~ MeV</a:t>
            </a:r>
          </a:p>
        </p:txBody>
      </p:sp>
      <p:pic>
        <p:nvPicPr>
          <p:cNvPr id="418" name="Daya_Bay2-s.jpg" descr="Daya_Bay2-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52650" y="8332787"/>
            <a:ext cx="9347200" cy="525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截圖 2020-11-24 下午11.29.42.png" descr="截圖 2020-11-24 下午11.29.4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1727" y="876300"/>
            <a:ext cx="14294671" cy="7820025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From Mark Thomson"/>
          <p:cNvSpPr txBox="1"/>
          <p:nvPr/>
        </p:nvSpPr>
        <p:spPr>
          <a:xfrm>
            <a:off x="11434055" y="8276497"/>
            <a:ext cx="317006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From Mark Thomson</a:t>
            </a:r>
          </a:p>
        </p:txBody>
      </p:sp>
      <p:pic>
        <p:nvPicPr>
          <p:cNvPr id="421" name="LBNE_Graphic_061615_2016.jpg" descr="LBNE_Graphic_061615_2016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1727" y="8745956"/>
            <a:ext cx="14294671" cy="4715769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From DUNE"/>
          <p:cNvSpPr txBox="1"/>
          <p:nvPr/>
        </p:nvSpPr>
        <p:spPr>
          <a:xfrm>
            <a:off x="12204427" y="12904787"/>
            <a:ext cx="207064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From DUNE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0" grpId="5"/>
      <p:bldP build="whole" bldLvl="1" animBg="1" rev="0" advAuto="0" spid="413" grpId="3"/>
      <p:bldP build="whole" bldLvl="1" animBg="1" rev="0" advAuto="0" spid="421" grpId="6"/>
      <p:bldP build="whole" bldLvl="1" animBg="1" rev="0" advAuto="0" spid="418" grpId="1"/>
      <p:bldP build="whole" bldLvl="1" animBg="1" rev="0" advAuto="0" spid="419" grpId="4"/>
      <p:bldP build="whole" bldLvl="1" animBg="1" rev="0" advAuto="0" spid="422" grpId="7"/>
      <p:bldP build="whole" bldLvl="1" animBg="1" rev="0" advAuto="0" spid="412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